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01" r:id="rId1"/>
  </p:sldMasterIdLst>
  <p:sldIdLst>
    <p:sldId id="257" r:id="rId2"/>
    <p:sldId id="256" r:id="rId3"/>
    <p:sldId id="258" r:id="rId4"/>
    <p:sldId id="260" r:id="rId5"/>
    <p:sldId id="262" r:id="rId6"/>
    <p:sldId id="266" r:id="rId7"/>
    <p:sldId id="259" r:id="rId8"/>
    <p:sldId id="263" r:id="rId9"/>
    <p:sldId id="265" r:id="rId10"/>
    <p:sldId id="261"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90" r:id="rId33"/>
    <p:sldId id="289" r:id="rId34"/>
    <p:sldId id="288" r:id="rId35"/>
    <p:sldId id="291" r:id="rId36"/>
    <p:sldId id="292" r:id="rId37"/>
    <p:sldId id="293" r:id="rId38"/>
    <p:sldId id="294" r:id="rId39"/>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52" autoAdjust="0"/>
    <p:restoredTop sz="94660"/>
  </p:normalViewPr>
  <p:slideViewPr>
    <p:cSldViewPr snapToGrid="0">
      <p:cViewPr varScale="1">
        <p:scale>
          <a:sx n="89" d="100"/>
          <a:sy n="89" d="100"/>
        </p:scale>
        <p:origin x="272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6350" y="-11290"/>
            <a:ext cx="6878487" cy="9166580"/>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847947" y="3206046"/>
            <a:ext cx="4370039" cy="2195069"/>
          </a:xfrm>
        </p:spPr>
        <p:txBody>
          <a:bodyPr anchor="b">
            <a:noAutofit/>
          </a:bodyPr>
          <a:lstStyle>
            <a:lvl1pPr algn="r">
              <a:defRPr sz="405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47947" y="5401113"/>
            <a:ext cx="4370039" cy="1462532"/>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DB2FF0F-09CE-4603-BAFA-1EA3B896DD03}" type="datetimeFigureOut">
              <a:rPr lang="es-CL" smtClean="0"/>
              <a:t>25-10-22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FDA6C98F-0FCA-45B7-893A-056AD64F5FA0}" type="slidenum">
              <a:rPr lang="es-CL" smtClean="0"/>
              <a:t>‹Nº›</a:t>
            </a:fld>
            <a:endParaRPr lang="es-CL"/>
          </a:p>
        </p:txBody>
      </p:sp>
    </p:spTree>
    <p:extLst>
      <p:ext uri="{BB962C8B-B14F-4D97-AF65-F5344CB8AC3E}">
        <p14:creationId xmlns:p14="http://schemas.microsoft.com/office/powerpoint/2010/main" val="3037500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812800"/>
            <a:ext cx="4760786" cy="4538133"/>
          </a:xfrm>
        </p:spPr>
        <p:txBody>
          <a:bodyPr anchor="ctr">
            <a:normAutofit/>
          </a:bodyPr>
          <a:lstStyle>
            <a:lvl1pPr algn="l">
              <a:defRPr sz="33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200" y="5960533"/>
            <a:ext cx="4760786" cy="2094616"/>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DB2FF0F-09CE-4603-BAFA-1EA3B896DD03}" type="datetimeFigureOut">
              <a:rPr lang="es-CL" smtClean="0"/>
              <a:t>25-10-22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FDA6C98F-0FCA-45B7-893A-056AD64F5FA0}" type="slidenum">
              <a:rPr lang="es-CL" smtClean="0"/>
              <a:t>‹Nº›</a:t>
            </a:fld>
            <a:endParaRPr lang="es-CL"/>
          </a:p>
        </p:txBody>
      </p:sp>
    </p:spTree>
    <p:extLst>
      <p:ext uri="{BB962C8B-B14F-4D97-AF65-F5344CB8AC3E}">
        <p14:creationId xmlns:p14="http://schemas.microsoft.com/office/powerpoint/2010/main" val="754143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581164" y="812800"/>
            <a:ext cx="4554137" cy="4030133"/>
          </a:xfrm>
        </p:spPr>
        <p:txBody>
          <a:bodyPr anchor="ctr">
            <a:normAutofit/>
          </a:bodyPr>
          <a:lstStyle>
            <a:lvl1pPr algn="l">
              <a:defRPr sz="33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825806" y="4842933"/>
            <a:ext cx="4064853" cy="508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457199" y="5960533"/>
            <a:ext cx="4760786" cy="2094616"/>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DB2FF0F-09CE-4603-BAFA-1EA3B896DD03}" type="datetimeFigureOut">
              <a:rPr lang="es-CL" smtClean="0"/>
              <a:t>25-10-22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FDA6C98F-0FCA-45B7-893A-056AD64F5FA0}" type="slidenum">
              <a:rPr lang="es-CL" smtClean="0"/>
              <a:t>‹Nº›</a:t>
            </a:fld>
            <a:endParaRPr lang="es-CL"/>
          </a:p>
        </p:txBody>
      </p:sp>
      <p:sp>
        <p:nvSpPr>
          <p:cNvPr id="24" name="TextBox 23"/>
          <p:cNvSpPr txBox="1"/>
          <p:nvPr/>
        </p:nvSpPr>
        <p:spPr>
          <a:xfrm>
            <a:off x="362034" y="1053838"/>
            <a:ext cx="342989" cy="779701"/>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5060775" y="3848742"/>
            <a:ext cx="342989" cy="779701"/>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34501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457199" y="2575984"/>
            <a:ext cx="4760786" cy="3460613"/>
          </a:xfrm>
        </p:spPr>
        <p:txBody>
          <a:bodyPr anchor="b">
            <a:normAutofit/>
          </a:bodyPr>
          <a:lstStyle>
            <a:lvl1pPr algn="l">
              <a:defRPr sz="33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199" y="6036597"/>
            <a:ext cx="4760786" cy="2018552"/>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DB2FF0F-09CE-4603-BAFA-1EA3B896DD03}" type="datetimeFigureOut">
              <a:rPr lang="es-CL" smtClean="0"/>
              <a:t>25-10-22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FDA6C98F-0FCA-45B7-893A-056AD64F5FA0}" type="slidenum">
              <a:rPr lang="es-CL" smtClean="0"/>
              <a:t>‹Nº›</a:t>
            </a:fld>
            <a:endParaRPr lang="es-CL"/>
          </a:p>
        </p:txBody>
      </p:sp>
    </p:spTree>
    <p:extLst>
      <p:ext uri="{BB962C8B-B14F-4D97-AF65-F5344CB8AC3E}">
        <p14:creationId xmlns:p14="http://schemas.microsoft.com/office/powerpoint/2010/main" val="2539924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581164" y="812800"/>
            <a:ext cx="4554137" cy="4030133"/>
          </a:xfrm>
        </p:spPr>
        <p:txBody>
          <a:bodyPr anchor="ctr">
            <a:normAutofit/>
          </a:bodyPr>
          <a:lstStyle>
            <a:lvl1pPr algn="l">
              <a:defRPr sz="33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457198" y="5350933"/>
            <a:ext cx="4760787" cy="685664"/>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457199" y="6036597"/>
            <a:ext cx="4760786" cy="2018552"/>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DB2FF0F-09CE-4603-BAFA-1EA3B896DD03}" type="datetimeFigureOut">
              <a:rPr lang="es-CL" smtClean="0"/>
              <a:t>25-10-22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FDA6C98F-0FCA-45B7-893A-056AD64F5FA0}" type="slidenum">
              <a:rPr lang="es-CL" smtClean="0"/>
              <a:t>‹Nº›</a:t>
            </a:fld>
            <a:endParaRPr lang="es-CL"/>
          </a:p>
        </p:txBody>
      </p:sp>
      <p:sp>
        <p:nvSpPr>
          <p:cNvPr id="24" name="TextBox 23"/>
          <p:cNvSpPr txBox="1"/>
          <p:nvPr/>
        </p:nvSpPr>
        <p:spPr>
          <a:xfrm>
            <a:off x="362034" y="1053838"/>
            <a:ext cx="342989" cy="779701"/>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5060775" y="3848742"/>
            <a:ext cx="342989" cy="779701"/>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454161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461886" y="812800"/>
            <a:ext cx="4756099" cy="4030133"/>
          </a:xfrm>
        </p:spPr>
        <p:txBody>
          <a:bodyPr anchor="ctr">
            <a:normAutofit/>
          </a:bodyPr>
          <a:lstStyle>
            <a:lvl1pPr algn="l">
              <a:defRPr sz="33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457198" y="5350933"/>
            <a:ext cx="4760787" cy="685664"/>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457199" y="6036597"/>
            <a:ext cx="4760786" cy="2018552"/>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DB2FF0F-09CE-4603-BAFA-1EA3B896DD03}" type="datetimeFigureOut">
              <a:rPr lang="es-CL" smtClean="0"/>
              <a:t>25-10-22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FDA6C98F-0FCA-45B7-893A-056AD64F5FA0}" type="slidenum">
              <a:rPr lang="es-CL" smtClean="0"/>
              <a:t>‹Nº›</a:t>
            </a:fld>
            <a:endParaRPr lang="es-CL"/>
          </a:p>
        </p:txBody>
      </p:sp>
    </p:spTree>
    <p:extLst>
      <p:ext uri="{BB962C8B-B14F-4D97-AF65-F5344CB8AC3E}">
        <p14:creationId xmlns:p14="http://schemas.microsoft.com/office/powerpoint/2010/main" val="6914770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DB2FF0F-09CE-4603-BAFA-1EA3B896DD03}" type="datetimeFigureOut">
              <a:rPr lang="es-CL" smtClean="0"/>
              <a:t>25-10-22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FDA6C98F-0FCA-45B7-893A-056AD64F5FA0}" type="slidenum">
              <a:rPr lang="es-CL" smtClean="0"/>
              <a:t>‹Nº›</a:t>
            </a:fld>
            <a:endParaRPr lang="es-CL"/>
          </a:p>
        </p:txBody>
      </p:sp>
    </p:spTree>
    <p:extLst>
      <p:ext uri="{BB962C8B-B14F-4D97-AF65-F5344CB8AC3E}">
        <p14:creationId xmlns:p14="http://schemas.microsoft.com/office/powerpoint/2010/main" val="19173479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82984" y="812801"/>
            <a:ext cx="734109" cy="7001935"/>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57199" y="812801"/>
            <a:ext cx="3896270" cy="700193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DB2FF0F-09CE-4603-BAFA-1EA3B896DD03}" type="datetimeFigureOut">
              <a:rPr lang="es-CL" smtClean="0"/>
              <a:t>25-10-22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FDA6C98F-0FCA-45B7-893A-056AD64F5FA0}" type="slidenum">
              <a:rPr lang="es-CL" smtClean="0"/>
              <a:t>‹Nº›</a:t>
            </a:fld>
            <a:endParaRPr lang="es-CL"/>
          </a:p>
        </p:txBody>
      </p:sp>
    </p:spTree>
    <p:extLst>
      <p:ext uri="{BB962C8B-B14F-4D97-AF65-F5344CB8AC3E}">
        <p14:creationId xmlns:p14="http://schemas.microsoft.com/office/powerpoint/2010/main" val="180968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DB2FF0F-09CE-4603-BAFA-1EA3B896DD03}" type="datetimeFigureOut">
              <a:rPr lang="es-CL" smtClean="0"/>
              <a:t>25-10-22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FDA6C98F-0FCA-45B7-893A-056AD64F5FA0}" type="slidenum">
              <a:rPr lang="es-CL" smtClean="0"/>
              <a:t>‹Nº›</a:t>
            </a:fld>
            <a:endParaRPr lang="es-CL"/>
          </a:p>
        </p:txBody>
      </p:sp>
    </p:spTree>
    <p:extLst>
      <p:ext uri="{BB962C8B-B14F-4D97-AF65-F5344CB8AC3E}">
        <p14:creationId xmlns:p14="http://schemas.microsoft.com/office/powerpoint/2010/main" val="1555601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57199" y="3601158"/>
            <a:ext cx="4760786" cy="2435441"/>
          </a:xfrm>
        </p:spPr>
        <p:txBody>
          <a:bodyPr anchor="b"/>
          <a:lstStyle>
            <a:lvl1pPr algn="l">
              <a:defRPr sz="3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199" y="6036597"/>
            <a:ext cx="4760786" cy="11472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DB2FF0F-09CE-4603-BAFA-1EA3B896DD03}" type="datetimeFigureOut">
              <a:rPr lang="es-CL" smtClean="0"/>
              <a:t>25-10-22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FDA6C98F-0FCA-45B7-893A-056AD64F5FA0}" type="slidenum">
              <a:rPr lang="es-CL" smtClean="0"/>
              <a:t>‹Nº›</a:t>
            </a:fld>
            <a:endParaRPr lang="es-CL"/>
          </a:p>
        </p:txBody>
      </p:sp>
    </p:spTree>
    <p:extLst>
      <p:ext uri="{BB962C8B-B14F-4D97-AF65-F5344CB8AC3E}">
        <p14:creationId xmlns:p14="http://schemas.microsoft.com/office/powerpoint/2010/main" val="3047518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812800"/>
            <a:ext cx="4760786" cy="176106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457200" y="2880785"/>
            <a:ext cx="2316082" cy="5174363"/>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2901903" y="2880787"/>
            <a:ext cx="2316083" cy="517436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DB2FF0F-09CE-4603-BAFA-1EA3B896DD03}" type="datetimeFigureOut">
              <a:rPr lang="es-CL" smtClean="0"/>
              <a:t>25-10-22</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FDA6C98F-0FCA-45B7-893A-056AD64F5FA0}" type="slidenum">
              <a:rPr lang="es-CL" smtClean="0"/>
              <a:t>‹Nº›</a:t>
            </a:fld>
            <a:endParaRPr lang="es-CL"/>
          </a:p>
        </p:txBody>
      </p:sp>
    </p:spTree>
    <p:extLst>
      <p:ext uri="{BB962C8B-B14F-4D97-AF65-F5344CB8AC3E}">
        <p14:creationId xmlns:p14="http://schemas.microsoft.com/office/powerpoint/2010/main" val="4232186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812800"/>
            <a:ext cx="4760785" cy="1761067"/>
          </a:xfrm>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199" y="2881311"/>
            <a:ext cx="2318004" cy="768349"/>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457199" y="3649662"/>
            <a:ext cx="2318004" cy="4405489"/>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2899980" y="2881311"/>
            <a:ext cx="2318004" cy="768349"/>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2899980" y="3649662"/>
            <a:ext cx="2318004" cy="4405489"/>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DB2FF0F-09CE-4603-BAFA-1EA3B896DD03}" type="datetimeFigureOut">
              <a:rPr lang="es-CL" smtClean="0"/>
              <a:t>25-10-22</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FDA6C98F-0FCA-45B7-893A-056AD64F5FA0}" type="slidenum">
              <a:rPr lang="es-CL" smtClean="0"/>
              <a:t>‹Nº›</a:t>
            </a:fld>
            <a:endParaRPr lang="es-CL"/>
          </a:p>
        </p:txBody>
      </p:sp>
    </p:spTree>
    <p:extLst>
      <p:ext uri="{BB962C8B-B14F-4D97-AF65-F5344CB8AC3E}">
        <p14:creationId xmlns:p14="http://schemas.microsoft.com/office/powerpoint/2010/main" val="3055611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199" y="812800"/>
            <a:ext cx="4760786" cy="1761067"/>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DB2FF0F-09CE-4603-BAFA-1EA3B896DD03}" type="datetimeFigureOut">
              <a:rPr lang="es-CL" smtClean="0"/>
              <a:t>25-10-22</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FDA6C98F-0FCA-45B7-893A-056AD64F5FA0}" type="slidenum">
              <a:rPr lang="es-CL" smtClean="0"/>
              <a:t>‹Nº›</a:t>
            </a:fld>
            <a:endParaRPr lang="es-CL"/>
          </a:p>
        </p:txBody>
      </p:sp>
    </p:spTree>
    <p:extLst>
      <p:ext uri="{BB962C8B-B14F-4D97-AF65-F5344CB8AC3E}">
        <p14:creationId xmlns:p14="http://schemas.microsoft.com/office/powerpoint/2010/main" val="1608821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B2FF0F-09CE-4603-BAFA-1EA3B896DD03}" type="datetimeFigureOut">
              <a:rPr lang="es-CL" smtClean="0"/>
              <a:t>25-10-22</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FDA6C98F-0FCA-45B7-893A-056AD64F5FA0}" type="slidenum">
              <a:rPr lang="es-CL" smtClean="0"/>
              <a:t>‹Nº›</a:t>
            </a:fld>
            <a:endParaRPr lang="es-CL"/>
          </a:p>
        </p:txBody>
      </p:sp>
    </p:spTree>
    <p:extLst>
      <p:ext uri="{BB962C8B-B14F-4D97-AF65-F5344CB8AC3E}">
        <p14:creationId xmlns:p14="http://schemas.microsoft.com/office/powerpoint/2010/main" val="1443798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199" y="1998139"/>
            <a:ext cx="2092637" cy="1704621"/>
          </a:xfrm>
        </p:spPr>
        <p:txBody>
          <a:bodyPr anchor="b">
            <a:normAutofit/>
          </a:bodyPr>
          <a:lstStyle>
            <a:lvl1pPr>
              <a:defRPr sz="15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2678456" y="686567"/>
            <a:ext cx="2539528" cy="7368583"/>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199" y="3702759"/>
            <a:ext cx="2092637" cy="3445932"/>
          </a:xfrm>
        </p:spPr>
        <p:txBody>
          <a:bodyPr>
            <a:normAutofit/>
          </a:bodyPr>
          <a:lstStyle>
            <a:lvl1pPr marL="0" indent="0">
              <a:buNone/>
              <a:defRPr sz="105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DB2FF0F-09CE-4603-BAFA-1EA3B896DD03}" type="datetimeFigureOut">
              <a:rPr lang="es-CL" smtClean="0"/>
              <a:t>25-10-22</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FDA6C98F-0FCA-45B7-893A-056AD64F5FA0}" type="slidenum">
              <a:rPr lang="es-CL" smtClean="0"/>
              <a:t>‹Nº›</a:t>
            </a:fld>
            <a:endParaRPr lang="es-CL"/>
          </a:p>
        </p:txBody>
      </p:sp>
    </p:spTree>
    <p:extLst>
      <p:ext uri="{BB962C8B-B14F-4D97-AF65-F5344CB8AC3E}">
        <p14:creationId xmlns:p14="http://schemas.microsoft.com/office/powerpoint/2010/main" val="133982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199" y="6400800"/>
            <a:ext cx="4760786" cy="755651"/>
          </a:xfrm>
        </p:spPr>
        <p:txBody>
          <a:bodyPr anchor="b">
            <a:normAutofit/>
          </a:bodyPr>
          <a:lstStyle>
            <a:lvl1pPr algn="l">
              <a:defRPr sz="18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57199" y="812800"/>
            <a:ext cx="4760786" cy="5127624"/>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57199" y="7156451"/>
            <a:ext cx="4760786" cy="898699"/>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DB2FF0F-09CE-4603-BAFA-1EA3B896DD03}" type="datetimeFigureOut">
              <a:rPr lang="es-CL" smtClean="0"/>
              <a:t>25-10-22</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FDA6C98F-0FCA-45B7-893A-056AD64F5FA0}" type="slidenum">
              <a:rPr lang="es-CL" smtClean="0"/>
              <a:t>‹Nº›</a:t>
            </a:fld>
            <a:endParaRPr lang="es-CL"/>
          </a:p>
        </p:txBody>
      </p:sp>
    </p:spTree>
    <p:extLst>
      <p:ext uri="{BB962C8B-B14F-4D97-AF65-F5344CB8AC3E}">
        <p14:creationId xmlns:p14="http://schemas.microsoft.com/office/powerpoint/2010/main" val="3181700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6350" y="-11290"/>
            <a:ext cx="6878488" cy="9166580"/>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457200" y="812800"/>
            <a:ext cx="4760785" cy="1761067"/>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199" y="2880787"/>
            <a:ext cx="4760786" cy="517436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4053944" y="8055152"/>
            <a:ext cx="513099"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0DB2FF0F-09CE-4603-BAFA-1EA3B896DD03}" type="datetimeFigureOut">
              <a:rPr lang="es-CL" smtClean="0"/>
              <a:t>25-10-22</a:t>
            </a:fld>
            <a:endParaRPr lang="es-CL"/>
          </a:p>
        </p:txBody>
      </p:sp>
      <p:sp>
        <p:nvSpPr>
          <p:cNvPr id="5" name="Footer Placeholder 4"/>
          <p:cNvSpPr>
            <a:spLocks noGrp="1"/>
          </p:cNvSpPr>
          <p:nvPr>
            <p:ph type="ftr" sz="quarter" idx="3"/>
          </p:nvPr>
        </p:nvSpPr>
        <p:spPr>
          <a:xfrm>
            <a:off x="457200" y="8055152"/>
            <a:ext cx="3467230" cy="486833"/>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s-CL"/>
          </a:p>
        </p:txBody>
      </p:sp>
      <p:sp>
        <p:nvSpPr>
          <p:cNvPr id="6" name="Slide Number Placeholder 5"/>
          <p:cNvSpPr>
            <a:spLocks noGrp="1"/>
          </p:cNvSpPr>
          <p:nvPr>
            <p:ph type="sldNum" sz="quarter" idx="4"/>
          </p:nvPr>
        </p:nvSpPr>
        <p:spPr>
          <a:xfrm>
            <a:off x="4833507" y="8055152"/>
            <a:ext cx="384479" cy="486833"/>
          </a:xfrm>
          <a:prstGeom prst="rect">
            <a:avLst/>
          </a:prstGeom>
        </p:spPr>
        <p:txBody>
          <a:bodyPr vert="horz" lIns="91440" tIns="45720" rIns="91440" bIns="45720" rtlCol="0" anchor="ctr"/>
          <a:lstStyle>
            <a:lvl1pPr algn="r">
              <a:defRPr sz="675">
                <a:solidFill>
                  <a:schemeClr val="accent1"/>
                </a:solidFill>
              </a:defRPr>
            </a:lvl1pPr>
          </a:lstStyle>
          <a:p>
            <a:fld id="{FDA6C98F-0FCA-45B7-893A-056AD64F5FA0}" type="slidenum">
              <a:rPr lang="es-CL" smtClean="0"/>
              <a:t>‹Nº›</a:t>
            </a:fld>
            <a:endParaRPr lang="es-CL"/>
          </a:p>
        </p:txBody>
      </p:sp>
    </p:spTree>
    <p:extLst>
      <p:ext uri="{BB962C8B-B14F-4D97-AF65-F5344CB8AC3E}">
        <p14:creationId xmlns:p14="http://schemas.microsoft.com/office/powerpoint/2010/main" val="277620382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F2BC680F-2D85-3784-6A96-06303B3C3094}"/>
              </a:ext>
            </a:extLst>
          </p:cNvPr>
          <p:cNvPicPr>
            <a:picLocks noChangeAspect="1"/>
          </p:cNvPicPr>
          <p:nvPr/>
        </p:nvPicPr>
        <p:blipFill rotWithShape="1">
          <a:blip r:embed="rId2"/>
          <a:srcRect l="1527" t="11669" r="2580" b="10786"/>
          <a:stretch/>
        </p:blipFill>
        <p:spPr bwMode="auto">
          <a:xfrm>
            <a:off x="1103948" y="4790894"/>
            <a:ext cx="4003630" cy="2589723"/>
          </a:xfrm>
          <a:prstGeom prst="rect">
            <a:avLst/>
          </a:prstGeom>
          <a:ln>
            <a:noFill/>
          </a:ln>
          <a:extLst>
            <a:ext uri="{53640926-AAD7-44D8-BBD7-CCE9431645EC}">
              <a14:shadowObscured xmlns:a14="http://schemas.microsoft.com/office/drawing/2010/main"/>
            </a:ext>
          </a:extLst>
        </p:spPr>
      </p:pic>
      <p:sp>
        <p:nvSpPr>
          <p:cNvPr id="2" name="Título 1">
            <a:extLst>
              <a:ext uri="{FF2B5EF4-FFF2-40B4-BE49-F238E27FC236}">
                <a16:creationId xmlns:a16="http://schemas.microsoft.com/office/drawing/2014/main" id="{E594A274-BB4B-1CCC-8810-F9FF3E074ADE}"/>
              </a:ext>
            </a:extLst>
          </p:cNvPr>
          <p:cNvSpPr>
            <a:spLocks noGrp="1"/>
          </p:cNvSpPr>
          <p:nvPr>
            <p:ph type="ctrTitle"/>
          </p:nvPr>
        </p:nvSpPr>
        <p:spPr>
          <a:xfrm>
            <a:off x="927463" y="692332"/>
            <a:ext cx="4329712" cy="4277710"/>
          </a:xfrm>
        </p:spPr>
        <p:txBody>
          <a:bodyPr/>
          <a:lstStyle/>
          <a:p>
            <a:pPr algn="ctr"/>
            <a:r>
              <a:rPr lang="es-CL" dirty="0">
                <a:solidFill>
                  <a:srgbClr val="0070C0"/>
                </a:solidFill>
                <a:effectLst>
                  <a:outerShdw blurRad="38100" dist="38100" dir="2700000" algn="tl">
                    <a:srgbClr val="000000">
                      <a:alpha val="43137"/>
                    </a:srgbClr>
                  </a:outerShdw>
                </a:effectLst>
                <a:latin typeface="Montserrat SemiBold" panose="00000700000000000000" pitchFamily="2" charset="0"/>
              </a:rPr>
              <a:t>MEMORIA 2021</a:t>
            </a:r>
            <a:br>
              <a:rPr lang="es-CL" dirty="0">
                <a:effectLst>
                  <a:outerShdw blurRad="38100" dist="38100" dir="2700000" algn="tl">
                    <a:srgbClr val="000000">
                      <a:alpha val="43137"/>
                    </a:srgbClr>
                  </a:outerShdw>
                </a:effectLst>
                <a:latin typeface="Montserrat SemiBold" panose="00000700000000000000" pitchFamily="2" charset="0"/>
              </a:rPr>
            </a:br>
            <a:br>
              <a:rPr lang="es-CL" dirty="0">
                <a:effectLst>
                  <a:outerShdw blurRad="38100" dist="38100" dir="2700000" algn="tl">
                    <a:srgbClr val="000000">
                      <a:alpha val="43137"/>
                    </a:srgbClr>
                  </a:outerShdw>
                </a:effectLst>
                <a:latin typeface="Montserrat SemiBold" panose="00000700000000000000" pitchFamily="2" charset="0"/>
              </a:rPr>
            </a:br>
            <a:r>
              <a:rPr lang="es-CL" sz="3200" dirty="0">
                <a:solidFill>
                  <a:srgbClr val="0070C0"/>
                </a:solidFill>
                <a:effectLst>
                  <a:outerShdw blurRad="38100" dist="38100" dir="2700000" algn="tl">
                    <a:srgbClr val="000000">
                      <a:alpha val="43137"/>
                    </a:srgbClr>
                  </a:outerShdw>
                </a:effectLst>
                <a:latin typeface="Montserrat SemiBold" panose="00000700000000000000" pitchFamily="2" charset="0"/>
              </a:rPr>
              <a:t>FONDO DE AGUA SANTIAGO-MAIPO</a:t>
            </a:r>
            <a:br>
              <a:rPr lang="es-CL" dirty="0"/>
            </a:br>
            <a:endParaRPr lang="es-CL" dirty="0"/>
          </a:p>
        </p:txBody>
      </p:sp>
      <p:sp>
        <p:nvSpPr>
          <p:cNvPr id="7" name="AutoShape 2">
            <a:extLst>
              <a:ext uri="{FF2B5EF4-FFF2-40B4-BE49-F238E27FC236}">
                <a16:creationId xmlns:a16="http://schemas.microsoft.com/office/drawing/2014/main" id="{E389AC22-6615-0F72-07CC-0726E5169328}"/>
              </a:ext>
            </a:extLst>
          </p:cNvPr>
          <p:cNvSpPr>
            <a:spLocks noChangeAspect="1" noChangeArrowheads="1"/>
          </p:cNvSpPr>
          <p:nvPr/>
        </p:nvSpPr>
        <p:spPr bwMode="auto">
          <a:xfrm>
            <a:off x="3276600" y="4419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Tree>
    <p:extLst>
      <p:ext uri="{BB962C8B-B14F-4D97-AF65-F5344CB8AC3E}">
        <p14:creationId xmlns:p14="http://schemas.microsoft.com/office/powerpoint/2010/main" val="2374159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94A274-BB4B-1CCC-8810-F9FF3E074ADE}"/>
              </a:ext>
            </a:extLst>
          </p:cNvPr>
          <p:cNvSpPr>
            <a:spLocks noGrp="1"/>
          </p:cNvSpPr>
          <p:nvPr>
            <p:ph type="ctrTitle"/>
          </p:nvPr>
        </p:nvSpPr>
        <p:spPr>
          <a:xfrm>
            <a:off x="774657" y="229028"/>
            <a:ext cx="4515391" cy="793820"/>
          </a:xfrm>
        </p:spPr>
        <p:txBody>
          <a:bodyPr/>
          <a:lstStyle/>
          <a:p>
            <a:pPr algn="l"/>
            <a:r>
              <a:rPr lang="es-MX" sz="1200" dirty="0">
                <a:solidFill>
                  <a:srgbClr val="0070C0"/>
                </a:solidFill>
                <a:latin typeface="Montserrat Light" panose="00000400000000000000" pitchFamily="2" charset="0"/>
              </a:rPr>
              <a:t>El </a:t>
            </a:r>
            <a:r>
              <a:rPr lang="es-MX" sz="1200" b="1" dirty="0">
                <a:solidFill>
                  <a:srgbClr val="0070C0"/>
                </a:solidFill>
                <a:latin typeface="Montserrat Light" panose="00000400000000000000" pitchFamily="2" charset="0"/>
              </a:rPr>
              <a:t>Plan Estratégico </a:t>
            </a:r>
            <a:r>
              <a:rPr lang="es-MX" sz="1200" dirty="0">
                <a:solidFill>
                  <a:srgbClr val="0070C0"/>
                </a:solidFill>
                <a:latin typeface="Montserrat Light" panose="00000400000000000000" pitchFamily="2" charset="0"/>
              </a:rPr>
              <a:t>del FDASM se ha establecido sobre la base de 6 Líneas de Acción Estratégicas que tributan a los objetivos definidos para su creación.</a:t>
            </a:r>
            <a:endParaRPr lang="es-CL" dirty="0"/>
          </a:p>
        </p:txBody>
      </p:sp>
      <p:grpSp>
        <p:nvGrpSpPr>
          <p:cNvPr id="4" name="Google Shape;280;p9">
            <a:extLst>
              <a:ext uri="{FF2B5EF4-FFF2-40B4-BE49-F238E27FC236}">
                <a16:creationId xmlns:a16="http://schemas.microsoft.com/office/drawing/2014/main" id="{07C7131B-006B-39CE-0E04-A7102AB84A52}"/>
              </a:ext>
            </a:extLst>
          </p:cNvPr>
          <p:cNvGrpSpPr/>
          <p:nvPr/>
        </p:nvGrpSpPr>
        <p:grpSpPr>
          <a:xfrm>
            <a:off x="5422900" y="7861300"/>
            <a:ext cx="1320800" cy="1168948"/>
            <a:chOff x="10112187" y="677373"/>
            <a:chExt cx="2162287" cy="2163376"/>
          </a:xfrm>
        </p:grpSpPr>
        <p:sp>
          <p:nvSpPr>
            <p:cNvPr id="5" name="Google Shape;281;p9">
              <a:extLst>
                <a:ext uri="{FF2B5EF4-FFF2-40B4-BE49-F238E27FC236}">
                  <a16:creationId xmlns:a16="http://schemas.microsoft.com/office/drawing/2014/main" id="{21105E18-362A-A9E5-2187-5F4F7361EDDB}"/>
                </a:ext>
              </a:extLst>
            </p:cNvPr>
            <p:cNvSpPr/>
            <p:nvPr/>
          </p:nvSpPr>
          <p:spPr>
            <a:xfrm rot="-2738524">
              <a:off x="10411435" y="1011508"/>
              <a:ext cx="1563792" cy="1495106"/>
            </a:xfrm>
            <a:prstGeom prst="teardrop">
              <a:avLst>
                <a:gd name="adj" fmla="val 128605"/>
              </a:avLst>
            </a:prstGeom>
            <a:solidFill>
              <a:schemeClr val="lt1"/>
            </a:solid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pic>
          <p:nvPicPr>
            <p:cNvPr id="6" name="Google Shape;282;p9" descr="Logotipo, nombre de la empresa&#10;&#10;Descripción generada automáticamente">
              <a:extLst>
                <a:ext uri="{FF2B5EF4-FFF2-40B4-BE49-F238E27FC236}">
                  <a16:creationId xmlns:a16="http://schemas.microsoft.com/office/drawing/2014/main" id="{6BBB442E-5DB5-E10E-595C-0E97D8BC5C9C}"/>
                </a:ext>
              </a:extLst>
            </p:cNvPr>
            <p:cNvPicPr preferRelativeResize="0"/>
            <p:nvPr/>
          </p:nvPicPr>
          <p:blipFill rotWithShape="1">
            <a:blip r:embed="rId2">
              <a:alphaModFix/>
            </a:blip>
            <a:srcRect/>
            <a:stretch/>
          </p:blipFill>
          <p:spPr>
            <a:xfrm>
              <a:off x="10467190" y="1058082"/>
              <a:ext cx="1445110" cy="1157032"/>
            </a:xfrm>
            <a:prstGeom prst="rect">
              <a:avLst/>
            </a:prstGeom>
            <a:noFill/>
            <a:ln>
              <a:noFill/>
            </a:ln>
          </p:spPr>
        </p:pic>
      </p:grpSp>
      <p:sp>
        <p:nvSpPr>
          <p:cNvPr id="7" name="AutoShape 2">
            <a:extLst>
              <a:ext uri="{FF2B5EF4-FFF2-40B4-BE49-F238E27FC236}">
                <a16:creationId xmlns:a16="http://schemas.microsoft.com/office/drawing/2014/main" id="{E389AC22-6615-0F72-07CC-0726E5169328}"/>
              </a:ext>
            </a:extLst>
          </p:cNvPr>
          <p:cNvSpPr>
            <a:spLocks noChangeAspect="1" noChangeArrowheads="1"/>
          </p:cNvSpPr>
          <p:nvPr/>
        </p:nvSpPr>
        <p:spPr bwMode="auto">
          <a:xfrm>
            <a:off x="3276600" y="4419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10" name="CuadroTexto 9">
            <a:extLst>
              <a:ext uri="{FF2B5EF4-FFF2-40B4-BE49-F238E27FC236}">
                <a16:creationId xmlns:a16="http://schemas.microsoft.com/office/drawing/2014/main" id="{73176C6B-8B8B-A22E-098F-9A958C786F0C}"/>
              </a:ext>
            </a:extLst>
          </p:cNvPr>
          <p:cNvSpPr txBox="1"/>
          <p:nvPr/>
        </p:nvSpPr>
        <p:spPr>
          <a:xfrm>
            <a:off x="135346" y="8657771"/>
            <a:ext cx="428322" cy="369332"/>
          </a:xfrm>
          <a:prstGeom prst="rect">
            <a:avLst/>
          </a:prstGeom>
          <a:noFill/>
        </p:spPr>
        <p:txBody>
          <a:bodyPr wrap="none" rtlCol="0">
            <a:spAutoFit/>
          </a:bodyPr>
          <a:lstStyle/>
          <a:p>
            <a:r>
              <a:rPr lang="es-CL" dirty="0">
                <a:solidFill>
                  <a:srgbClr val="0070C0"/>
                </a:solidFill>
                <a:latin typeface="Montserrat SemiBold" panose="00000700000000000000" pitchFamily="2" charset="0"/>
              </a:rPr>
              <a:t>10</a:t>
            </a:r>
          </a:p>
        </p:txBody>
      </p:sp>
      <p:pic>
        <p:nvPicPr>
          <p:cNvPr id="13" name="Imagen 12" descr="Interfaz de usuario gráfica, Texto&#10;&#10;Descripción generada automáticamente">
            <a:extLst>
              <a:ext uri="{FF2B5EF4-FFF2-40B4-BE49-F238E27FC236}">
                <a16:creationId xmlns:a16="http://schemas.microsoft.com/office/drawing/2014/main" id="{001443D5-2963-2ECB-35F1-05AD0A85AF05}"/>
              </a:ext>
            </a:extLst>
          </p:cNvPr>
          <p:cNvPicPr>
            <a:picLocks noChangeAspect="1"/>
          </p:cNvPicPr>
          <p:nvPr/>
        </p:nvPicPr>
        <p:blipFill rotWithShape="1">
          <a:blip r:embed="rId3"/>
          <a:srcRect l="27297" t="24822" r="31999" b="15411"/>
          <a:stretch/>
        </p:blipFill>
        <p:spPr bwMode="auto">
          <a:xfrm>
            <a:off x="774420" y="1094803"/>
            <a:ext cx="4445000" cy="3670300"/>
          </a:xfrm>
          <a:prstGeom prst="rect">
            <a:avLst/>
          </a:prstGeom>
          <a:ln>
            <a:noFill/>
          </a:ln>
          <a:extLst>
            <a:ext uri="{53640926-AAD7-44D8-BBD7-CCE9431645EC}">
              <a14:shadowObscured xmlns:a14="http://schemas.microsoft.com/office/drawing/2010/main"/>
            </a:ext>
          </a:extLst>
        </p:spPr>
      </p:pic>
      <p:sp>
        <p:nvSpPr>
          <p:cNvPr id="16" name="CuadroTexto 15">
            <a:extLst>
              <a:ext uri="{FF2B5EF4-FFF2-40B4-BE49-F238E27FC236}">
                <a16:creationId xmlns:a16="http://schemas.microsoft.com/office/drawing/2014/main" id="{81EBA3E5-2A7A-EBDA-0F4A-1F1B652F0E23}"/>
              </a:ext>
            </a:extLst>
          </p:cNvPr>
          <p:cNvSpPr txBox="1"/>
          <p:nvPr/>
        </p:nvSpPr>
        <p:spPr>
          <a:xfrm>
            <a:off x="591013" y="4845935"/>
            <a:ext cx="4750420" cy="1069075"/>
          </a:xfrm>
          <a:prstGeom prst="rect">
            <a:avLst/>
          </a:prstGeom>
          <a:noFill/>
        </p:spPr>
        <p:txBody>
          <a:bodyPr wrap="square">
            <a:spAutoFit/>
          </a:bodyPr>
          <a:lstStyle/>
          <a:p>
            <a:pPr>
              <a:lnSpc>
                <a:spcPct val="107000"/>
              </a:lnSpc>
              <a:spcAft>
                <a:spcPts val="800"/>
              </a:spcAft>
            </a:pPr>
            <a:r>
              <a:rPr lang="es-CL" sz="1200" dirty="0">
                <a:solidFill>
                  <a:srgbClr val="0070C0"/>
                </a:solidFill>
                <a:effectLst/>
                <a:latin typeface="Montserrat Light" panose="00000400000000000000" pitchFamily="2" charset="0"/>
                <a:ea typeface="Calibri" panose="020F0502020204030204" pitchFamily="34" charset="0"/>
                <a:cs typeface="Calibri" panose="020F0502020204030204" pitchFamily="34" charset="0"/>
              </a:rPr>
              <a:t>Cada una de estas líneas de acción estratégicas se traducen en proyectos y/o programas que contribuyen, tanto a los objetivos de mediano y largo plazo establecidos, como a la generación de información relevante para participar en el desarrollo de estrategias regionales y políticas públicas.</a:t>
            </a:r>
            <a:endParaRPr lang="es-CL" sz="1200" dirty="0">
              <a:solidFill>
                <a:srgbClr val="0070C0"/>
              </a:solidFill>
              <a:effectLst/>
              <a:latin typeface="Montserrat Light" panose="00000400000000000000" pitchFamily="2" charset="0"/>
              <a:ea typeface="Calibri" panose="020F0502020204030204" pitchFamily="34" charset="0"/>
              <a:cs typeface="Times New Roman" panose="02020603050405020304" pitchFamily="18" charset="0"/>
            </a:endParaRPr>
          </a:p>
        </p:txBody>
      </p:sp>
      <p:pic>
        <p:nvPicPr>
          <p:cNvPr id="17" name="Imagen 16" descr="Texto&#10;&#10;Descripción generada automáticamente">
            <a:extLst>
              <a:ext uri="{FF2B5EF4-FFF2-40B4-BE49-F238E27FC236}">
                <a16:creationId xmlns:a16="http://schemas.microsoft.com/office/drawing/2014/main" id="{F82775C3-4FD6-6E4F-C854-584E19746592}"/>
              </a:ext>
            </a:extLst>
          </p:cNvPr>
          <p:cNvPicPr>
            <a:picLocks noChangeAspect="1"/>
          </p:cNvPicPr>
          <p:nvPr/>
        </p:nvPicPr>
        <p:blipFill rotWithShape="1">
          <a:blip r:embed="rId4"/>
          <a:srcRect l="21158" t="23267" r="21815" b="23305"/>
          <a:stretch/>
        </p:blipFill>
        <p:spPr bwMode="auto">
          <a:xfrm>
            <a:off x="562807" y="6126515"/>
            <a:ext cx="4533299" cy="23886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99053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280;p9">
            <a:extLst>
              <a:ext uri="{FF2B5EF4-FFF2-40B4-BE49-F238E27FC236}">
                <a16:creationId xmlns:a16="http://schemas.microsoft.com/office/drawing/2014/main" id="{07C7131B-006B-39CE-0E04-A7102AB84A52}"/>
              </a:ext>
            </a:extLst>
          </p:cNvPr>
          <p:cNvGrpSpPr/>
          <p:nvPr/>
        </p:nvGrpSpPr>
        <p:grpSpPr>
          <a:xfrm>
            <a:off x="5422900" y="7861300"/>
            <a:ext cx="1320800" cy="1168948"/>
            <a:chOff x="10112187" y="677373"/>
            <a:chExt cx="2162287" cy="2163376"/>
          </a:xfrm>
        </p:grpSpPr>
        <p:sp>
          <p:nvSpPr>
            <p:cNvPr id="5" name="Google Shape;281;p9">
              <a:extLst>
                <a:ext uri="{FF2B5EF4-FFF2-40B4-BE49-F238E27FC236}">
                  <a16:creationId xmlns:a16="http://schemas.microsoft.com/office/drawing/2014/main" id="{21105E18-362A-A9E5-2187-5F4F7361EDDB}"/>
                </a:ext>
              </a:extLst>
            </p:cNvPr>
            <p:cNvSpPr/>
            <p:nvPr/>
          </p:nvSpPr>
          <p:spPr>
            <a:xfrm rot="-2738524">
              <a:off x="10411435" y="1011508"/>
              <a:ext cx="1563792" cy="1495106"/>
            </a:xfrm>
            <a:prstGeom prst="teardrop">
              <a:avLst>
                <a:gd name="adj" fmla="val 128605"/>
              </a:avLst>
            </a:prstGeom>
            <a:solidFill>
              <a:schemeClr val="lt1"/>
            </a:solid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pic>
          <p:nvPicPr>
            <p:cNvPr id="6" name="Google Shape;282;p9" descr="Logotipo, nombre de la empresa&#10;&#10;Descripción generada automáticamente">
              <a:extLst>
                <a:ext uri="{FF2B5EF4-FFF2-40B4-BE49-F238E27FC236}">
                  <a16:creationId xmlns:a16="http://schemas.microsoft.com/office/drawing/2014/main" id="{6BBB442E-5DB5-E10E-595C-0E97D8BC5C9C}"/>
                </a:ext>
              </a:extLst>
            </p:cNvPr>
            <p:cNvPicPr preferRelativeResize="0"/>
            <p:nvPr/>
          </p:nvPicPr>
          <p:blipFill rotWithShape="1">
            <a:blip r:embed="rId2">
              <a:alphaModFix/>
            </a:blip>
            <a:srcRect/>
            <a:stretch/>
          </p:blipFill>
          <p:spPr>
            <a:xfrm>
              <a:off x="10467190" y="1058082"/>
              <a:ext cx="1445110" cy="1157032"/>
            </a:xfrm>
            <a:prstGeom prst="rect">
              <a:avLst/>
            </a:prstGeom>
            <a:noFill/>
            <a:ln>
              <a:noFill/>
            </a:ln>
          </p:spPr>
        </p:pic>
      </p:grpSp>
      <p:sp>
        <p:nvSpPr>
          <p:cNvPr id="7" name="AutoShape 2">
            <a:extLst>
              <a:ext uri="{FF2B5EF4-FFF2-40B4-BE49-F238E27FC236}">
                <a16:creationId xmlns:a16="http://schemas.microsoft.com/office/drawing/2014/main" id="{E389AC22-6615-0F72-07CC-0726E5169328}"/>
              </a:ext>
            </a:extLst>
          </p:cNvPr>
          <p:cNvSpPr>
            <a:spLocks noChangeAspect="1" noChangeArrowheads="1"/>
          </p:cNvSpPr>
          <p:nvPr/>
        </p:nvSpPr>
        <p:spPr bwMode="auto">
          <a:xfrm>
            <a:off x="3276600" y="4419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10" name="CuadroTexto 9">
            <a:extLst>
              <a:ext uri="{FF2B5EF4-FFF2-40B4-BE49-F238E27FC236}">
                <a16:creationId xmlns:a16="http://schemas.microsoft.com/office/drawing/2014/main" id="{73176C6B-8B8B-A22E-098F-9A958C786F0C}"/>
              </a:ext>
            </a:extLst>
          </p:cNvPr>
          <p:cNvSpPr txBox="1"/>
          <p:nvPr/>
        </p:nvSpPr>
        <p:spPr>
          <a:xfrm>
            <a:off x="135346" y="8657771"/>
            <a:ext cx="360996" cy="369332"/>
          </a:xfrm>
          <a:prstGeom prst="rect">
            <a:avLst/>
          </a:prstGeom>
          <a:noFill/>
        </p:spPr>
        <p:txBody>
          <a:bodyPr wrap="none" rtlCol="0">
            <a:spAutoFit/>
          </a:bodyPr>
          <a:lstStyle/>
          <a:p>
            <a:r>
              <a:rPr lang="es-CL" dirty="0">
                <a:solidFill>
                  <a:srgbClr val="0070C0"/>
                </a:solidFill>
                <a:latin typeface="Montserrat SemiBold" panose="00000700000000000000" pitchFamily="2" charset="0"/>
              </a:rPr>
              <a:t>11</a:t>
            </a:r>
          </a:p>
        </p:txBody>
      </p:sp>
      <p:sp>
        <p:nvSpPr>
          <p:cNvPr id="16" name="CuadroTexto 15">
            <a:extLst>
              <a:ext uri="{FF2B5EF4-FFF2-40B4-BE49-F238E27FC236}">
                <a16:creationId xmlns:a16="http://schemas.microsoft.com/office/drawing/2014/main" id="{81EBA3E5-2A7A-EBDA-0F4A-1F1B652F0E23}"/>
              </a:ext>
            </a:extLst>
          </p:cNvPr>
          <p:cNvSpPr txBox="1"/>
          <p:nvPr/>
        </p:nvSpPr>
        <p:spPr>
          <a:xfrm>
            <a:off x="643265" y="745154"/>
            <a:ext cx="4750420" cy="1069075"/>
          </a:xfrm>
          <a:prstGeom prst="rect">
            <a:avLst/>
          </a:prstGeom>
          <a:noFill/>
        </p:spPr>
        <p:txBody>
          <a:bodyPr wrap="square">
            <a:spAutoFit/>
          </a:bodyPr>
          <a:lstStyle/>
          <a:p>
            <a:pPr>
              <a:lnSpc>
                <a:spcPct val="107000"/>
              </a:lnSpc>
              <a:spcAft>
                <a:spcPts val="800"/>
              </a:spcAft>
            </a:pPr>
            <a:r>
              <a:rPr lang="es-MX" sz="1200" dirty="0">
                <a:solidFill>
                  <a:srgbClr val="0070C0"/>
                </a:solidFill>
                <a:effectLst/>
                <a:latin typeface="Montserrat Light" panose="00000400000000000000" pitchFamily="2" charset="0"/>
                <a:ea typeface="Calibri" panose="020F0502020204030204" pitchFamily="34" charset="0"/>
                <a:cs typeface="Calibri" panose="020F0502020204030204" pitchFamily="34" charset="0"/>
              </a:rPr>
              <a:t>Para este primer año de operación, se estableció priorizar la implementación de iniciativas, proyectos y/o programas en las líneas de acción de: Gestión de información, Protección de sistemas hídricos, de sus ecosistemas asociados y de cultura del agua. </a:t>
            </a:r>
            <a:endParaRPr lang="es-CL" sz="1200" dirty="0">
              <a:solidFill>
                <a:srgbClr val="0070C0"/>
              </a:solidFill>
              <a:effectLst/>
              <a:latin typeface="Montserrat Light" panose="00000400000000000000" pitchFamily="2" charset="0"/>
              <a:ea typeface="Calibri" panose="020F0502020204030204" pitchFamily="34" charset="0"/>
              <a:cs typeface="Times New Roman" panose="02020603050405020304" pitchFamily="18" charset="0"/>
            </a:endParaRPr>
          </a:p>
        </p:txBody>
      </p:sp>
      <p:pic>
        <p:nvPicPr>
          <p:cNvPr id="15" name="Imagen 14" descr="Imagen que contiene nombre de la empresa&#10;&#10;Descripción generada automáticamente">
            <a:extLst>
              <a:ext uri="{FF2B5EF4-FFF2-40B4-BE49-F238E27FC236}">
                <a16:creationId xmlns:a16="http://schemas.microsoft.com/office/drawing/2014/main" id="{502EDB3E-4DA4-E1BB-92C1-6E5BC815FA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505" y="5120176"/>
            <a:ext cx="2565245" cy="3658064"/>
          </a:xfrm>
          <a:prstGeom prst="rect">
            <a:avLst/>
          </a:prstGeom>
        </p:spPr>
      </p:pic>
      <p:pic>
        <p:nvPicPr>
          <p:cNvPr id="3" name="Imagen 2">
            <a:extLst>
              <a:ext uri="{FF2B5EF4-FFF2-40B4-BE49-F238E27FC236}">
                <a16:creationId xmlns:a16="http://schemas.microsoft.com/office/drawing/2014/main" id="{489E80E2-E1FA-EC9A-198B-6AA0FC192E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571" y="2346534"/>
            <a:ext cx="4801048" cy="2817139"/>
          </a:xfrm>
          <a:prstGeom prst="rect">
            <a:avLst/>
          </a:prstGeom>
        </p:spPr>
      </p:pic>
    </p:spTree>
    <p:extLst>
      <p:ext uri="{BB962C8B-B14F-4D97-AF65-F5344CB8AC3E}">
        <p14:creationId xmlns:p14="http://schemas.microsoft.com/office/powerpoint/2010/main" val="1014501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75000"/>
          </a:schemeClr>
        </a:soli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30CE2AE-5F0C-8EE8-FA3A-B5B47A356A94}"/>
              </a:ext>
            </a:extLst>
          </p:cNvPr>
          <p:cNvSpPr>
            <a:spLocks noGrp="1"/>
          </p:cNvSpPr>
          <p:nvPr>
            <p:ph idx="1"/>
          </p:nvPr>
        </p:nvSpPr>
        <p:spPr>
          <a:xfrm>
            <a:off x="724829" y="6712298"/>
            <a:ext cx="5094506" cy="1324707"/>
          </a:xfrm>
        </p:spPr>
        <p:txBody>
          <a:bodyPr>
            <a:normAutofit/>
          </a:bodyPr>
          <a:lstStyle/>
          <a:p>
            <a:pPr marL="0" indent="0" algn="ctr">
              <a:buNone/>
            </a:pPr>
            <a:r>
              <a:rPr lang="es-CL" sz="2000" dirty="0">
                <a:solidFill>
                  <a:schemeClr val="bg1"/>
                </a:solidFill>
                <a:effectLst>
                  <a:outerShdw blurRad="38100" dist="38100" dir="2700000" algn="tl">
                    <a:srgbClr val="000000">
                      <a:alpha val="43137"/>
                    </a:srgbClr>
                  </a:outerShdw>
                </a:effectLst>
                <a:latin typeface="Montserrat SemiBold" panose="00000700000000000000" pitchFamily="2" charset="0"/>
              </a:rPr>
              <a:t>MAPA DE ACTORES RELEVANTES</a:t>
            </a:r>
          </a:p>
        </p:txBody>
      </p:sp>
      <p:sp>
        <p:nvSpPr>
          <p:cNvPr id="4" name="CuadroTexto 3">
            <a:extLst>
              <a:ext uri="{FF2B5EF4-FFF2-40B4-BE49-F238E27FC236}">
                <a16:creationId xmlns:a16="http://schemas.microsoft.com/office/drawing/2014/main" id="{81E4AC26-AE37-04EB-5270-5223AD0A1820}"/>
              </a:ext>
            </a:extLst>
          </p:cNvPr>
          <p:cNvSpPr txBox="1"/>
          <p:nvPr/>
        </p:nvSpPr>
        <p:spPr>
          <a:xfrm>
            <a:off x="135346" y="8657771"/>
            <a:ext cx="407484" cy="369332"/>
          </a:xfrm>
          <a:prstGeom prst="rect">
            <a:avLst/>
          </a:prstGeom>
          <a:noFill/>
        </p:spPr>
        <p:txBody>
          <a:bodyPr wrap="none" rtlCol="0">
            <a:spAutoFit/>
          </a:bodyPr>
          <a:lstStyle/>
          <a:p>
            <a:r>
              <a:rPr lang="es-CL" dirty="0">
                <a:solidFill>
                  <a:schemeClr val="bg1"/>
                </a:solidFill>
                <a:latin typeface="Montserrat SemiBold" panose="00000700000000000000" pitchFamily="2" charset="0"/>
              </a:rPr>
              <a:t>12</a:t>
            </a:r>
          </a:p>
        </p:txBody>
      </p:sp>
      <p:sp>
        <p:nvSpPr>
          <p:cNvPr id="5" name="CuadroTexto 4">
            <a:extLst>
              <a:ext uri="{FF2B5EF4-FFF2-40B4-BE49-F238E27FC236}">
                <a16:creationId xmlns:a16="http://schemas.microsoft.com/office/drawing/2014/main" id="{64B2865F-0CC2-B4A5-A8DA-C5313F7AD029}"/>
              </a:ext>
            </a:extLst>
          </p:cNvPr>
          <p:cNvSpPr txBox="1"/>
          <p:nvPr/>
        </p:nvSpPr>
        <p:spPr>
          <a:xfrm>
            <a:off x="1180355" y="1067345"/>
            <a:ext cx="5578771" cy="5478423"/>
          </a:xfrm>
          <a:prstGeom prst="rect">
            <a:avLst/>
          </a:prstGeom>
          <a:noFill/>
          <a:ln>
            <a:noFill/>
          </a:ln>
        </p:spPr>
        <p:txBody>
          <a:bodyPr wrap="none" rtlCol="0">
            <a:spAutoFit/>
          </a:bodyPr>
          <a:lstStyle/>
          <a:p>
            <a:r>
              <a:rPr lang="es-CL" sz="35000" dirty="0">
                <a:solidFill>
                  <a:schemeClr val="bg1">
                    <a:lumMod val="95000"/>
                  </a:schemeClr>
                </a:solidFill>
                <a:effectLst>
                  <a:outerShdw blurRad="38100" dist="38100" dir="2700000" algn="tl">
                    <a:srgbClr val="000000">
                      <a:alpha val="43137"/>
                    </a:srgbClr>
                  </a:outerShdw>
                </a:effectLst>
              </a:rPr>
              <a:t>III.</a:t>
            </a:r>
          </a:p>
        </p:txBody>
      </p:sp>
      <p:grpSp>
        <p:nvGrpSpPr>
          <p:cNvPr id="6" name="Google Shape;280;p9">
            <a:extLst>
              <a:ext uri="{FF2B5EF4-FFF2-40B4-BE49-F238E27FC236}">
                <a16:creationId xmlns:a16="http://schemas.microsoft.com/office/drawing/2014/main" id="{4EC48933-5584-A8BC-7342-2F3ACC5A8705}"/>
              </a:ext>
            </a:extLst>
          </p:cNvPr>
          <p:cNvGrpSpPr/>
          <p:nvPr/>
        </p:nvGrpSpPr>
        <p:grpSpPr>
          <a:xfrm>
            <a:off x="5422900" y="7861300"/>
            <a:ext cx="1320800" cy="1168948"/>
            <a:chOff x="10112187" y="677373"/>
            <a:chExt cx="2162287" cy="2163376"/>
          </a:xfrm>
        </p:grpSpPr>
        <p:sp>
          <p:nvSpPr>
            <p:cNvPr id="7" name="Google Shape;281;p9">
              <a:extLst>
                <a:ext uri="{FF2B5EF4-FFF2-40B4-BE49-F238E27FC236}">
                  <a16:creationId xmlns:a16="http://schemas.microsoft.com/office/drawing/2014/main" id="{67905062-F699-C41E-316E-202136B080D4}"/>
                </a:ext>
              </a:extLst>
            </p:cNvPr>
            <p:cNvSpPr/>
            <p:nvPr/>
          </p:nvSpPr>
          <p:spPr>
            <a:xfrm rot="-2738524">
              <a:off x="10411435" y="1011508"/>
              <a:ext cx="1563792" cy="1495106"/>
            </a:xfrm>
            <a:prstGeom prst="teardrop">
              <a:avLst>
                <a:gd name="adj" fmla="val 128605"/>
              </a:avLst>
            </a:prstGeom>
            <a:solidFill>
              <a:schemeClr val="lt1"/>
            </a:solid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pic>
          <p:nvPicPr>
            <p:cNvPr id="8" name="Google Shape;282;p9" descr="Logotipo, nombre de la empresa&#10;&#10;Descripción generada automáticamente">
              <a:extLst>
                <a:ext uri="{FF2B5EF4-FFF2-40B4-BE49-F238E27FC236}">
                  <a16:creationId xmlns:a16="http://schemas.microsoft.com/office/drawing/2014/main" id="{4180AFEA-6227-C278-2A25-75D1F8DAAA5D}"/>
                </a:ext>
              </a:extLst>
            </p:cNvPr>
            <p:cNvPicPr preferRelativeResize="0"/>
            <p:nvPr/>
          </p:nvPicPr>
          <p:blipFill rotWithShape="1">
            <a:blip r:embed="rId2">
              <a:alphaModFix/>
            </a:blip>
            <a:srcRect/>
            <a:stretch/>
          </p:blipFill>
          <p:spPr>
            <a:xfrm>
              <a:off x="10467190" y="1058082"/>
              <a:ext cx="1445110" cy="1157032"/>
            </a:xfrm>
            <a:prstGeom prst="rect">
              <a:avLst/>
            </a:prstGeom>
            <a:noFill/>
            <a:ln>
              <a:noFill/>
            </a:ln>
          </p:spPr>
        </p:pic>
      </p:grpSp>
    </p:spTree>
    <p:extLst>
      <p:ext uri="{BB962C8B-B14F-4D97-AF65-F5344CB8AC3E}">
        <p14:creationId xmlns:p14="http://schemas.microsoft.com/office/powerpoint/2010/main" val="1542354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280;p9">
            <a:extLst>
              <a:ext uri="{FF2B5EF4-FFF2-40B4-BE49-F238E27FC236}">
                <a16:creationId xmlns:a16="http://schemas.microsoft.com/office/drawing/2014/main" id="{07C7131B-006B-39CE-0E04-A7102AB84A52}"/>
              </a:ext>
            </a:extLst>
          </p:cNvPr>
          <p:cNvGrpSpPr/>
          <p:nvPr/>
        </p:nvGrpSpPr>
        <p:grpSpPr>
          <a:xfrm>
            <a:off x="5422900" y="7861300"/>
            <a:ext cx="1320800" cy="1168948"/>
            <a:chOff x="10112187" y="677373"/>
            <a:chExt cx="2162287" cy="2163376"/>
          </a:xfrm>
        </p:grpSpPr>
        <p:sp>
          <p:nvSpPr>
            <p:cNvPr id="5" name="Google Shape;281;p9">
              <a:extLst>
                <a:ext uri="{FF2B5EF4-FFF2-40B4-BE49-F238E27FC236}">
                  <a16:creationId xmlns:a16="http://schemas.microsoft.com/office/drawing/2014/main" id="{21105E18-362A-A9E5-2187-5F4F7361EDDB}"/>
                </a:ext>
              </a:extLst>
            </p:cNvPr>
            <p:cNvSpPr/>
            <p:nvPr/>
          </p:nvSpPr>
          <p:spPr>
            <a:xfrm rot="-2738524">
              <a:off x="10411435" y="1011508"/>
              <a:ext cx="1563792" cy="1495106"/>
            </a:xfrm>
            <a:prstGeom prst="teardrop">
              <a:avLst>
                <a:gd name="adj" fmla="val 128605"/>
              </a:avLst>
            </a:prstGeom>
            <a:solidFill>
              <a:schemeClr val="lt1"/>
            </a:solid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pic>
          <p:nvPicPr>
            <p:cNvPr id="6" name="Google Shape;282;p9" descr="Logotipo, nombre de la empresa&#10;&#10;Descripción generada automáticamente">
              <a:extLst>
                <a:ext uri="{FF2B5EF4-FFF2-40B4-BE49-F238E27FC236}">
                  <a16:creationId xmlns:a16="http://schemas.microsoft.com/office/drawing/2014/main" id="{6BBB442E-5DB5-E10E-595C-0E97D8BC5C9C}"/>
                </a:ext>
              </a:extLst>
            </p:cNvPr>
            <p:cNvPicPr preferRelativeResize="0"/>
            <p:nvPr/>
          </p:nvPicPr>
          <p:blipFill rotWithShape="1">
            <a:blip r:embed="rId2">
              <a:alphaModFix/>
            </a:blip>
            <a:srcRect/>
            <a:stretch/>
          </p:blipFill>
          <p:spPr>
            <a:xfrm>
              <a:off x="10467190" y="1058082"/>
              <a:ext cx="1445110" cy="1157032"/>
            </a:xfrm>
            <a:prstGeom prst="rect">
              <a:avLst/>
            </a:prstGeom>
            <a:noFill/>
            <a:ln>
              <a:noFill/>
            </a:ln>
          </p:spPr>
        </p:pic>
      </p:grpSp>
      <p:sp>
        <p:nvSpPr>
          <p:cNvPr id="7" name="AutoShape 2">
            <a:extLst>
              <a:ext uri="{FF2B5EF4-FFF2-40B4-BE49-F238E27FC236}">
                <a16:creationId xmlns:a16="http://schemas.microsoft.com/office/drawing/2014/main" id="{E389AC22-6615-0F72-07CC-0726E5169328}"/>
              </a:ext>
            </a:extLst>
          </p:cNvPr>
          <p:cNvSpPr>
            <a:spLocks noChangeAspect="1" noChangeArrowheads="1"/>
          </p:cNvSpPr>
          <p:nvPr/>
        </p:nvSpPr>
        <p:spPr bwMode="auto">
          <a:xfrm>
            <a:off x="3276600" y="4419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10" name="CuadroTexto 9">
            <a:extLst>
              <a:ext uri="{FF2B5EF4-FFF2-40B4-BE49-F238E27FC236}">
                <a16:creationId xmlns:a16="http://schemas.microsoft.com/office/drawing/2014/main" id="{73176C6B-8B8B-A22E-098F-9A958C786F0C}"/>
              </a:ext>
            </a:extLst>
          </p:cNvPr>
          <p:cNvSpPr txBox="1"/>
          <p:nvPr/>
        </p:nvSpPr>
        <p:spPr>
          <a:xfrm>
            <a:off x="135346" y="8657771"/>
            <a:ext cx="407484" cy="369332"/>
          </a:xfrm>
          <a:prstGeom prst="rect">
            <a:avLst/>
          </a:prstGeom>
          <a:noFill/>
        </p:spPr>
        <p:txBody>
          <a:bodyPr wrap="none" rtlCol="0">
            <a:spAutoFit/>
          </a:bodyPr>
          <a:lstStyle/>
          <a:p>
            <a:r>
              <a:rPr lang="es-CL" dirty="0">
                <a:solidFill>
                  <a:srgbClr val="0070C0"/>
                </a:solidFill>
                <a:latin typeface="Montserrat SemiBold" panose="00000700000000000000" pitchFamily="2" charset="0"/>
              </a:rPr>
              <a:t>13</a:t>
            </a:r>
          </a:p>
        </p:txBody>
      </p:sp>
      <p:sp>
        <p:nvSpPr>
          <p:cNvPr id="16" name="CuadroTexto 15">
            <a:extLst>
              <a:ext uri="{FF2B5EF4-FFF2-40B4-BE49-F238E27FC236}">
                <a16:creationId xmlns:a16="http://schemas.microsoft.com/office/drawing/2014/main" id="{81EBA3E5-2A7A-EBDA-0F4A-1F1B652F0E23}"/>
              </a:ext>
            </a:extLst>
          </p:cNvPr>
          <p:cNvSpPr txBox="1"/>
          <p:nvPr/>
        </p:nvSpPr>
        <p:spPr>
          <a:xfrm>
            <a:off x="691375" y="240483"/>
            <a:ext cx="4605455" cy="7115346"/>
          </a:xfrm>
          <a:prstGeom prst="rect">
            <a:avLst/>
          </a:prstGeom>
          <a:noFill/>
        </p:spPr>
        <p:txBody>
          <a:bodyPr wrap="square">
            <a:spAutoFit/>
          </a:bodyPr>
          <a:lstStyle/>
          <a:p>
            <a:pPr>
              <a:lnSpc>
                <a:spcPct val="107000"/>
              </a:lnSpc>
              <a:spcAft>
                <a:spcPts val="800"/>
              </a:spcAft>
            </a:pPr>
            <a:r>
              <a:rPr lang="es-MX" sz="1200" dirty="0">
                <a:solidFill>
                  <a:srgbClr val="0070C0"/>
                </a:solidFill>
                <a:effectLst/>
                <a:latin typeface="Montserrat Light" panose="00000400000000000000" pitchFamily="2" charset="0"/>
                <a:ea typeface="Calibri" panose="020F0502020204030204" pitchFamily="34" charset="0"/>
                <a:cs typeface="Calibri" panose="020F0502020204030204" pitchFamily="34" charset="0"/>
              </a:rPr>
              <a:t>En el escenario político e institucional actual de nuestro país, la estabilidad, racionalidad y equilibrio en las futuras normas que regularán el ejercicio del poder, así como su implementación posterior, resultarán esenciales para la gobernabilidad y la paz social futuras. </a:t>
            </a:r>
          </a:p>
          <a:p>
            <a:pPr>
              <a:lnSpc>
                <a:spcPct val="107000"/>
              </a:lnSpc>
              <a:spcAft>
                <a:spcPts val="800"/>
              </a:spcAft>
            </a:pPr>
            <a:r>
              <a:rPr lang="es-MX" sz="1200" dirty="0">
                <a:solidFill>
                  <a:srgbClr val="0070C0"/>
                </a:solidFill>
                <a:effectLst/>
                <a:latin typeface="Montserrat Light" panose="00000400000000000000" pitchFamily="2" charset="0"/>
                <a:ea typeface="Calibri" panose="020F0502020204030204" pitchFamily="34" charset="0"/>
                <a:cs typeface="Calibri" panose="020F0502020204030204" pitchFamily="34" charset="0"/>
              </a:rPr>
              <a:t>Asimismo, cada vez más miembros o representantes de distintos grupos sociales afectados por el cambio exigen estar informados, ser consultados y participar de las decisiones de las organizaciones que los afectan o sobre las cuales tienen algún grado de interés. Por ello, la mayor parte de las empresas y grandes organizaciones han empezado a valorar las contribuciones de la participación de estos grupos de aprendizaje y la innovación de sus servicios, productos y procesos, así como en el logro de la sostenibilidad de las decisiones estratégicas dentro y fuera de las mismas. </a:t>
            </a:r>
          </a:p>
          <a:p>
            <a:pPr>
              <a:lnSpc>
                <a:spcPct val="107000"/>
              </a:lnSpc>
              <a:spcAft>
                <a:spcPts val="800"/>
              </a:spcAft>
            </a:pPr>
            <a:r>
              <a:rPr lang="es-MX" sz="1200" dirty="0">
                <a:solidFill>
                  <a:srgbClr val="0070C0"/>
                </a:solidFill>
                <a:effectLst/>
                <a:latin typeface="Montserrat Light" panose="00000400000000000000" pitchFamily="2" charset="0"/>
                <a:ea typeface="Calibri" panose="020F0502020204030204" pitchFamily="34" charset="0"/>
                <a:cs typeface="Calibri" panose="020F0502020204030204" pitchFamily="34" charset="0"/>
              </a:rPr>
              <a:t>Existe una variedad de marcos de trabajo, normas y códigos que las instituciones pueden aprovechar como guía en el proceso de relación con sus grupos de interés, y que apuntan a mejorar su desempeño, con miras a un desarrollo sostenible. </a:t>
            </a:r>
          </a:p>
          <a:p>
            <a:pPr>
              <a:lnSpc>
                <a:spcPct val="107000"/>
              </a:lnSpc>
              <a:spcAft>
                <a:spcPts val="800"/>
              </a:spcAft>
            </a:pPr>
            <a:r>
              <a:rPr lang="es-MX" sz="1200" dirty="0">
                <a:solidFill>
                  <a:srgbClr val="0070C0"/>
                </a:solidFill>
                <a:effectLst/>
                <a:latin typeface="Montserrat Light" panose="00000400000000000000" pitchFamily="2" charset="0"/>
                <a:ea typeface="Calibri" panose="020F0502020204030204" pitchFamily="34" charset="0"/>
                <a:cs typeface="Calibri" panose="020F0502020204030204" pitchFamily="34" charset="0"/>
              </a:rPr>
              <a:t>Dentro de ellos, la Norma de Relación con Stakeholders AA1000, desarrollada por el </a:t>
            </a:r>
            <a:r>
              <a:rPr lang="es-MX" sz="1200" dirty="0" err="1">
                <a:solidFill>
                  <a:srgbClr val="0070C0"/>
                </a:solidFill>
                <a:effectLst/>
                <a:latin typeface="Montserrat Light" panose="00000400000000000000" pitchFamily="2" charset="0"/>
                <a:ea typeface="Calibri" panose="020F0502020204030204" pitchFamily="34" charset="0"/>
                <a:cs typeface="Calibri" panose="020F0502020204030204" pitchFamily="34" charset="0"/>
              </a:rPr>
              <a:t>Institute</a:t>
            </a:r>
            <a:r>
              <a:rPr lang="es-MX" sz="1200" dirty="0">
                <a:solidFill>
                  <a:srgbClr val="0070C0"/>
                </a:solidFill>
                <a:effectLst/>
                <a:latin typeface="Montserrat Light" panose="00000400000000000000" pitchFamily="2" charset="0"/>
                <a:ea typeface="Calibri" panose="020F0502020204030204" pitchFamily="34" charset="0"/>
                <a:cs typeface="Calibri" panose="020F0502020204030204" pitchFamily="34" charset="0"/>
              </a:rPr>
              <a:t> </a:t>
            </a:r>
            <a:r>
              <a:rPr lang="es-MX" sz="1200" dirty="0" err="1">
                <a:solidFill>
                  <a:srgbClr val="0070C0"/>
                </a:solidFill>
                <a:effectLst/>
                <a:latin typeface="Montserrat Light" panose="00000400000000000000" pitchFamily="2" charset="0"/>
                <a:ea typeface="Calibri" panose="020F0502020204030204" pitchFamily="34" charset="0"/>
                <a:cs typeface="Calibri" panose="020F0502020204030204" pitchFamily="34" charset="0"/>
              </a:rPr>
              <a:t>of</a:t>
            </a:r>
            <a:r>
              <a:rPr lang="es-MX" sz="1200" dirty="0">
                <a:solidFill>
                  <a:srgbClr val="0070C0"/>
                </a:solidFill>
                <a:effectLst/>
                <a:latin typeface="Montserrat Light" panose="00000400000000000000" pitchFamily="2" charset="0"/>
                <a:ea typeface="Calibri" panose="020F0502020204030204" pitchFamily="34" charset="0"/>
                <a:cs typeface="Calibri" panose="020F0502020204030204" pitchFamily="34" charset="0"/>
              </a:rPr>
              <a:t> Social and </a:t>
            </a:r>
            <a:r>
              <a:rPr lang="es-MX" sz="1200" dirty="0" err="1">
                <a:solidFill>
                  <a:srgbClr val="0070C0"/>
                </a:solidFill>
                <a:effectLst/>
                <a:latin typeface="Montserrat Light" panose="00000400000000000000" pitchFamily="2" charset="0"/>
                <a:ea typeface="Calibri" panose="020F0502020204030204" pitchFamily="34" charset="0"/>
                <a:cs typeface="Calibri" panose="020F0502020204030204" pitchFamily="34" charset="0"/>
              </a:rPr>
              <a:t>Ethical</a:t>
            </a:r>
            <a:r>
              <a:rPr lang="es-MX" sz="1200" dirty="0">
                <a:solidFill>
                  <a:srgbClr val="0070C0"/>
                </a:solidFill>
                <a:effectLst/>
                <a:latin typeface="Montserrat Light" panose="00000400000000000000" pitchFamily="2" charset="0"/>
                <a:ea typeface="Calibri" panose="020F0502020204030204" pitchFamily="34" charset="0"/>
                <a:cs typeface="Calibri" panose="020F0502020204030204" pitchFamily="34" charset="0"/>
              </a:rPr>
              <a:t> </a:t>
            </a:r>
            <a:r>
              <a:rPr lang="es-MX" sz="1200" dirty="0" err="1">
                <a:solidFill>
                  <a:srgbClr val="0070C0"/>
                </a:solidFill>
                <a:effectLst/>
                <a:latin typeface="Montserrat Light" panose="00000400000000000000" pitchFamily="2" charset="0"/>
                <a:ea typeface="Calibri" panose="020F0502020204030204" pitchFamily="34" charset="0"/>
                <a:cs typeface="Calibri" panose="020F0502020204030204" pitchFamily="34" charset="0"/>
              </a:rPr>
              <a:t>Accountability</a:t>
            </a:r>
            <a:r>
              <a:rPr lang="es-MX" sz="1200" dirty="0">
                <a:solidFill>
                  <a:srgbClr val="0070C0"/>
                </a:solidFill>
                <a:latin typeface="Montserrat Light" panose="00000400000000000000" pitchFamily="2" charset="0"/>
                <a:ea typeface="Calibri" panose="020F0502020204030204" pitchFamily="34" charset="0"/>
                <a:cs typeface="Calibri" panose="020F0502020204030204" pitchFamily="34" charset="0"/>
              </a:rPr>
              <a:t>, </a:t>
            </a:r>
            <a:r>
              <a:rPr lang="es-MX" sz="1200" dirty="0">
                <a:solidFill>
                  <a:srgbClr val="0070C0"/>
                </a:solidFill>
                <a:effectLst/>
                <a:latin typeface="Montserrat Light" panose="00000400000000000000" pitchFamily="2" charset="0"/>
                <a:ea typeface="Calibri" panose="020F0502020204030204" pitchFamily="34" charset="0"/>
                <a:cs typeface="Calibri" panose="020F0502020204030204" pitchFamily="34" charset="0"/>
              </a:rPr>
              <a:t>y que está diseñada para proveer pautas para la utilización de la relación con los grupos de interés, para abordar temas relevantes y para alinear la relación con éstos con la estrategia principal de dicha organización.</a:t>
            </a:r>
          </a:p>
          <a:p>
            <a:pPr>
              <a:lnSpc>
                <a:spcPct val="107000"/>
              </a:lnSpc>
              <a:spcAft>
                <a:spcPts val="800"/>
              </a:spcAft>
            </a:pPr>
            <a:r>
              <a:rPr lang="es-MX" sz="1200" dirty="0">
                <a:solidFill>
                  <a:srgbClr val="0070C0"/>
                </a:solidFill>
                <a:effectLst/>
                <a:latin typeface="Montserrat Light" panose="00000400000000000000" pitchFamily="2" charset="0"/>
                <a:ea typeface="Calibri" panose="020F0502020204030204" pitchFamily="34" charset="0"/>
                <a:cs typeface="Calibri" panose="020F0502020204030204" pitchFamily="34" charset="0"/>
              </a:rPr>
              <a:t>En este contexto, resulta de suma importancia para el Fondo de Agua Santiago-Maipo el identificar a todos los actores relevantes de la cuenca del río Maipo, que puedan influir, positiva o negativamente en su seguridad hídrica. </a:t>
            </a:r>
            <a:endParaRPr lang="es-MX" sz="1200" dirty="0">
              <a:solidFill>
                <a:srgbClr val="0070C0"/>
              </a:solidFill>
              <a:latin typeface="Montserrat Light" panose="00000400000000000000" pitchFamily="2" charset="0"/>
              <a:ea typeface="Calibri" panose="020F0502020204030204" pitchFamily="34" charset="0"/>
              <a:cs typeface="Calibri" panose="020F0502020204030204" pitchFamily="34" charset="0"/>
            </a:endParaRPr>
          </a:p>
          <a:p>
            <a:pPr algn="just">
              <a:lnSpc>
                <a:spcPct val="107000"/>
              </a:lnSpc>
              <a:spcAft>
                <a:spcPts val="800"/>
              </a:spcAft>
            </a:pPr>
            <a:endParaRPr lang="es-MX" sz="1200" dirty="0">
              <a:solidFill>
                <a:srgbClr val="0070C0"/>
              </a:solidFill>
              <a:effectLst/>
              <a:latin typeface="Montserrat Light" panose="00000400000000000000" pitchFamily="2" charset="0"/>
              <a:ea typeface="Calibri" panose="020F0502020204030204" pitchFamily="34" charset="0"/>
              <a:cs typeface="Calibri" panose="020F0502020204030204" pitchFamily="34" charset="0"/>
            </a:endParaRPr>
          </a:p>
        </p:txBody>
      </p:sp>
      <p:pic>
        <p:nvPicPr>
          <p:cNvPr id="4098" name="Picture 2" descr="Desde los stakeholders hasta el despliegue…¿Cómo comenzamos este recorrido?  – EAMinds">
            <a:extLst>
              <a:ext uri="{FF2B5EF4-FFF2-40B4-BE49-F238E27FC236}">
                <a16:creationId xmlns:a16="http://schemas.microsoft.com/office/drawing/2014/main" id="{A34F95F4-757F-D4D3-DAAB-8847DEA942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397" y="7150359"/>
            <a:ext cx="3500554" cy="1606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71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280;p9">
            <a:extLst>
              <a:ext uri="{FF2B5EF4-FFF2-40B4-BE49-F238E27FC236}">
                <a16:creationId xmlns:a16="http://schemas.microsoft.com/office/drawing/2014/main" id="{07C7131B-006B-39CE-0E04-A7102AB84A52}"/>
              </a:ext>
            </a:extLst>
          </p:cNvPr>
          <p:cNvGrpSpPr/>
          <p:nvPr/>
        </p:nvGrpSpPr>
        <p:grpSpPr>
          <a:xfrm>
            <a:off x="5422900" y="7861300"/>
            <a:ext cx="1320800" cy="1168948"/>
            <a:chOff x="10112187" y="677373"/>
            <a:chExt cx="2162287" cy="2163376"/>
          </a:xfrm>
        </p:grpSpPr>
        <p:sp>
          <p:nvSpPr>
            <p:cNvPr id="5" name="Google Shape;281;p9">
              <a:extLst>
                <a:ext uri="{FF2B5EF4-FFF2-40B4-BE49-F238E27FC236}">
                  <a16:creationId xmlns:a16="http://schemas.microsoft.com/office/drawing/2014/main" id="{21105E18-362A-A9E5-2187-5F4F7361EDDB}"/>
                </a:ext>
              </a:extLst>
            </p:cNvPr>
            <p:cNvSpPr/>
            <p:nvPr/>
          </p:nvSpPr>
          <p:spPr>
            <a:xfrm rot="-2738524">
              <a:off x="10411435" y="1011508"/>
              <a:ext cx="1563792" cy="1495106"/>
            </a:xfrm>
            <a:prstGeom prst="teardrop">
              <a:avLst>
                <a:gd name="adj" fmla="val 128605"/>
              </a:avLst>
            </a:prstGeom>
            <a:solidFill>
              <a:schemeClr val="lt1"/>
            </a:solid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pic>
          <p:nvPicPr>
            <p:cNvPr id="6" name="Google Shape;282;p9" descr="Logotipo, nombre de la empresa&#10;&#10;Descripción generada automáticamente">
              <a:extLst>
                <a:ext uri="{FF2B5EF4-FFF2-40B4-BE49-F238E27FC236}">
                  <a16:creationId xmlns:a16="http://schemas.microsoft.com/office/drawing/2014/main" id="{6BBB442E-5DB5-E10E-595C-0E97D8BC5C9C}"/>
                </a:ext>
              </a:extLst>
            </p:cNvPr>
            <p:cNvPicPr preferRelativeResize="0"/>
            <p:nvPr/>
          </p:nvPicPr>
          <p:blipFill rotWithShape="1">
            <a:blip r:embed="rId2">
              <a:alphaModFix/>
            </a:blip>
            <a:srcRect/>
            <a:stretch/>
          </p:blipFill>
          <p:spPr>
            <a:xfrm>
              <a:off x="10467190" y="1058082"/>
              <a:ext cx="1445110" cy="1157032"/>
            </a:xfrm>
            <a:prstGeom prst="rect">
              <a:avLst/>
            </a:prstGeom>
            <a:noFill/>
            <a:ln>
              <a:noFill/>
            </a:ln>
          </p:spPr>
        </p:pic>
      </p:grpSp>
      <p:sp>
        <p:nvSpPr>
          <p:cNvPr id="7" name="AutoShape 2">
            <a:extLst>
              <a:ext uri="{FF2B5EF4-FFF2-40B4-BE49-F238E27FC236}">
                <a16:creationId xmlns:a16="http://schemas.microsoft.com/office/drawing/2014/main" id="{E389AC22-6615-0F72-07CC-0726E5169328}"/>
              </a:ext>
            </a:extLst>
          </p:cNvPr>
          <p:cNvSpPr>
            <a:spLocks noChangeAspect="1" noChangeArrowheads="1"/>
          </p:cNvSpPr>
          <p:nvPr/>
        </p:nvSpPr>
        <p:spPr bwMode="auto">
          <a:xfrm>
            <a:off x="3276600" y="4419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10" name="CuadroTexto 9">
            <a:extLst>
              <a:ext uri="{FF2B5EF4-FFF2-40B4-BE49-F238E27FC236}">
                <a16:creationId xmlns:a16="http://schemas.microsoft.com/office/drawing/2014/main" id="{73176C6B-8B8B-A22E-098F-9A958C786F0C}"/>
              </a:ext>
            </a:extLst>
          </p:cNvPr>
          <p:cNvSpPr txBox="1"/>
          <p:nvPr/>
        </p:nvSpPr>
        <p:spPr>
          <a:xfrm>
            <a:off x="135346" y="8657771"/>
            <a:ext cx="429926" cy="369332"/>
          </a:xfrm>
          <a:prstGeom prst="rect">
            <a:avLst/>
          </a:prstGeom>
          <a:noFill/>
        </p:spPr>
        <p:txBody>
          <a:bodyPr wrap="none" rtlCol="0">
            <a:spAutoFit/>
          </a:bodyPr>
          <a:lstStyle/>
          <a:p>
            <a:r>
              <a:rPr lang="es-CL" dirty="0">
                <a:solidFill>
                  <a:srgbClr val="0070C0"/>
                </a:solidFill>
                <a:latin typeface="Montserrat SemiBold" panose="00000700000000000000" pitchFamily="2" charset="0"/>
              </a:rPr>
              <a:t>14</a:t>
            </a:r>
          </a:p>
        </p:txBody>
      </p:sp>
      <p:sp>
        <p:nvSpPr>
          <p:cNvPr id="16" name="CuadroTexto 15">
            <a:extLst>
              <a:ext uri="{FF2B5EF4-FFF2-40B4-BE49-F238E27FC236}">
                <a16:creationId xmlns:a16="http://schemas.microsoft.com/office/drawing/2014/main" id="{81EBA3E5-2A7A-EBDA-0F4A-1F1B652F0E23}"/>
              </a:ext>
            </a:extLst>
          </p:cNvPr>
          <p:cNvSpPr txBox="1"/>
          <p:nvPr/>
        </p:nvSpPr>
        <p:spPr>
          <a:xfrm>
            <a:off x="635618" y="385447"/>
            <a:ext cx="4605455" cy="3938322"/>
          </a:xfrm>
          <a:prstGeom prst="rect">
            <a:avLst/>
          </a:prstGeom>
          <a:noFill/>
        </p:spPr>
        <p:txBody>
          <a:bodyPr wrap="square">
            <a:spAutoFit/>
          </a:bodyPr>
          <a:lstStyle/>
          <a:p>
            <a:pPr>
              <a:lnSpc>
                <a:spcPct val="107000"/>
              </a:lnSpc>
              <a:spcAft>
                <a:spcPts val="800"/>
              </a:spcAft>
            </a:pPr>
            <a:r>
              <a:rPr lang="es-MX" sz="1200" dirty="0">
                <a:solidFill>
                  <a:srgbClr val="0070C0"/>
                </a:solidFill>
                <a:effectLst/>
                <a:latin typeface="Montserrat Light" panose="00000400000000000000" pitchFamily="2" charset="0"/>
                <a:ea typeface="Calibri" panose="020F0502020204030204" pitchFamily="34" charset="0"/>
                <a:cs typeface="Calibri" panose="020F0502020204030204" pitchFamily="34" charset="0"/>
              </a:rPr>
              <a:t>Por ello, siguiendo el marco de trabajo propuesto por la Norma AA1000 de Relacionamiento con Stakeholders, realizamos un mapeo de todas las organizaciones, públicas y privadas, reuniéndolas por Grupo de Interés y les asignamos a cada una el grado de interés que representa para el FDA-SM dicho actor relevante, con miras a alcanzar sus objetivos estratégicos y, el grado de influencia del mismo, de acuerdo a su capacidad actual de influir, positiva o negativamente, en el logro de estos objetivos. </a:t>
            </a:r>
          </a:p>
          <a:p>
            <a:pPr>
              <a:lnSpc>
                <a:spcPct val="107000"/>
              </a:lnSpc>
              <a:spcAft>
                <a:spcPts val="800"/>
              </a:spcAft>
            </a:pPr>
            <a:r>
              <a:rPr lang="es-MX" sz="1200" dirty="0">
                <a:solidFill>
                  <a:srgbClr val="0070C0"/>
                </a:solidFill>
                <a:effectLst/>
                <a:latin typeface="Montserrat Light" panose="00000400000000000000" pitchFamily="2" charset="0"/>
                <a:ea typeface="Calibri" panose="020F0502020204030204" pitchFamily="34" charset="0"/>
                <a:cs typeface="Calibri" panose="020F0502020204030204" pitchFamily="34" charset="0"/>
              </a:rPr>
              <a:t>Los Grupos de Interés bajo los cuales se organizaron el total de </a:t>
            </a:r>
            <a:r>
              <a:rPr lang="es-MX" sz="1200" dirty="0">
                <a:solidFill>
                  <a:srgbClr val="0070C0"/>
                </a:solidFill>
                <a:latin typeface="Montserrat Light" panose="00000400000000000000" pitchFamily="2" charset="0"/>
                <a:ea typeface="Calibri" panose="020F0502020204030204" pitchFamily="34" charset="0"/>
                <a:cs typeface="Calibri" panose="020F0502020204030204" pitchFamily="34" charset="0"/>
              </a:rPr>
              <a:t>207</a:t>
            </a:r>
            <a:r>
              <a:rPr lang="es-MX" sz="1200" dirty="0">
                <a:solidFill>
                  <a:srgbClr val="0070C0"/>
                </a:solidFill>
                <a:effectLst/>
                <a:latin typeface="Montserrat Light" panose="00000400000000000000" pitchFamily="2" charset="0"/>
                <a:ea typeface="Calibri" panose="020F0502020204030204" pitchFamily="34" charset="0"/>
                <a:cs typeface="Calibri" panose="020F0502020204030204" pitchFamily="34" charset="0"/>
              </a:rPr>
              <a:t> actores relevantes identificados en este primer ejercicio de mapeo (listado completo en Anexo), corresponden a representantes de: sector público (21 organizaciones), Industria (52 organizaciones), Medios (22 organizaciones), Academia (24 organizaciones), sociedad civil, (68 organizaciones) sector político/legislativo (3 organizaciones) y  organizaciones internacionales (17 organizaciones).</a:t>
            </a:r>
          </a:p>
        </p:txBody>
      </p:sp>
      <p:pic>
        <p:nvPicPr>
          <p:cNvPr id="8" name="Imagen 7">
            <a:extLst>
              <a:ext uri="{FF2B5EF4-FFF2-40B4-BE49-F238E27FC236}">
                <a16:creationId xmlns:a16="http://schemas.microsoft.com/office/drawing/2014/main" id="{1BDEBAF1-BFBE-54F1-A138-9E286D46FDA3}"/>
              </a:ext>
            </a:extLst>
          </p:cNvPr>
          <p:cNvPicPr>
            <a:picLocks noChangeAspect="1"/>
          </p:cNvPicPr>
          <p:nvPr/>
        </p:nvPicPr>
        <p:blipFill>
          <a:blip r:embed="rId3"/>
          <a:stretch>
            <a:fillRect/>
          </a:stretch>
        </p:blipFill>
        <p:spPr>
          <a:xfrm>
            <a:off x="458480" y="4794069"/>
            <a:ext cx="4998577" cy="3344091"/>
          </a:xfrm>
          <a:prstGeom prst="rect">
            <a:avLst/>
          </a:prstGeom>
        </p:spPr>
      </p:pic>
    </p:spTree>
    <p:extLst>
      <p:ext uri="{BB962C8B-B14F-4D97-AF65-F5344CB8AC3E}">
        <p14:creationId xmlns:p14="http://schemas.microsoft.com/office/powerpoint/2010/main" val="3041080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280;p9">
            <a:extLst>
              <a:ext uri="{FF2B5EF4-FFF2-40B4-BE49-F238E27FC236}">
                <a16:creationId xmlns:a16="http://schemas.microsoft.com/office/drawing/2014/main" id="{07C7131B-006B-39CE-0E04-A7102AB84A52}"/>
              </a:ext>
            </a:extLst>
          </p:cNvPr>
          <p:cNvGrpSpPr/>
          <p:nvPr/>
        </p:nvGrpSpPr>
        <p:grpSpPr>
          <a:xfrm>
            <a:off x="5422900" y="7861300"/>
            <a:ext cx="1320800" cy="1168948"/>
            <a:chOff x="10112187" y="677373"/>
            <a:chExt cx="2162287" cy="2163376"/>
          </a:xfrm>
        </p:grpSpPr>
        <p:sp>
          <p:nvSpPr>
            <p:cNvPr id="5" name="Google Shape;281;p9">
              <a:extLst>
                <a:ext uri="{FF2B5EF4-FFF2-40B4-BE49-F238E27FC236}">
                  <a16:creationId xmlns:a16="http://schemas.microsoft.com/office/drawing/2014/main" id="{21105E18-362A-A9E5-2187-5F4F7361EDDB}"/>
                </a:ext>
              </a:extLst>
            </p:cNvPr>
            <p:cNvSpPr/>
            <p:nvPr/>
          </p:nvSpPr>
          <p:spPr>
            <a:xfrm rot="-2738524">
              <a:off x="10411435" y="1011508"/>
              <a:ext cx="1563792" cy="1495106"/>
            </a:xfrm>
            <a:prstGeom prst="teardrop">
              <a:avLst>
                <a:gd name="adj" fmla="val 128605"/>
              </a:avLst>
            </a:prstGeom>
            <a:solidFill>
              <a:schemeClr val="lt1"/>
            </a:solid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pic>
          <p:nvPicPr>
            <p:cNvPr id="6" name="Google Shape;282;p9" descr="Logotipo, nombre de la empresa&#10;&#10;Descripción generada automáticamente">
              <a:extLst>
                <a:ext uri="{FF2B5EF4-FFF2-40B4-BE49-F238E27FC236}">
                  <a16:creationId xmlns:a16="http://schemas.microsoft.com/office/drawing/2014/main" id="{6BBB442E-5DB5-E10E-595C-0E97D8BC5C9C}"/>
                </a:ext>
              </a:extLst>
            </p:cNvPr>
            <p:cNvPicPr preferRelativeResize="0"/>
            <p:nvPr/>
          </p:nvPicPr>
          <p:blipFill rotWithShape="1">
            <a:blip r:embed="rId2">
              <a:alphaModFix/>
            </a:blip>
            <a:srcRect/>
            <a:stretch/>
          </p:blipFill>
          <p:spPr>
            <a:xfrm>
              <a:off x="10467190" y="1058082"/>
              <a:ext cx="1445110" cy="1157032"/>
            </a:xfrm>
            <a:prstGeom prst="rect">
              <a:avLst/>
            </a:prstGeom>
            <a:noFill/>
            <a:ln>
              <a:noFill/>
            </a:ln>
          </p:spPr>
        </p:pic>
      </p:grpSp>
      <p:sp>
        <p:nvSpPr>
          <p:cNvPr id="7" name="AutoShape 2">
            <a:extLst>
              <a:ext uri="{FF2B5EF4-FFF2-40B4-BE49-F238E27FC236}">
                <a16:creationId xmlns:a16="http://schemas.microsoft.com/office/drawing/2014/main" id="{E389AC22-6615-0F72-07CC-0726E5169328}"/>
              </a:ext>
            </a:extLst>
          </p:cNvPr>
          <p:cNvSpPr>
            <a:spLocks noChangeAspect="1" noChangeArrowheads="1"/>
          </p:cNvSpPr>
          <p:nvPr/>
        </p:nvSpPr>
        <p:spPr bwMode="auto">
          <a:xfrm>
            <a:off x="3276600" y="4419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10" name="CuadroTexto 9">
            <a:extLst>
              <a:ext uri="{FF2B5EF4-FFF2-40B4-BE49-F238E27FC236}">
                <a16:creationId xmlns:a16="http://schemas.microsoft.com/office/drawing/2014/main" id="{73176C6B-8B8B-A22E-098F-9A958C786F0C}"/>
              </a:ext>
            </a:extLst>
          </p:cNvPr>
          <p:cNvSpPr txBox="1"/>
          <p:nvPr/>
        </p:nvSpPr>
        <p:spPr>
          <a:xfrm>
            <a:off x="135346" y="8657771"/>
            <a:ext cx="407484" cy="369332"/>
          </a:xfrm>
          <a:prstGeom prst="rect">
            <a:avLst/>
          </a:prstGeom>
          <a:noFill/>
        </p:spPr>
        <p:txBody>
          <a:bodyPr wrap="none" rtlCol="0">
            <a:spAutoFit/>
          </a:bodyPr>
          <a:lstStyle/>
          <a:p>
            <a:r>
              <a:rPr lang="es-CL" dirty="0">
                <a:solidFill>
                  <a:srgbClr val="0070C0"/>
                </a:solidFill>
                <a:latin typeface="Montserrat SemiBold" panose="00000700000000000000" pitchFamily="2" charset="0"/>
              </a:rPr>
              <a:t>15</a:t>
            </a:r>
          </a:p>
        </p:txBody>
      </p:sp>
      <p:sp>
        <p:nvSpPr>
          <p:cNvPr id="16" name="CuadroTexto 15">
            <a:extLst>
              <a:ext uri="{FF2B5EF4-FFF2-40B4-BE49-F238E27FC236}">
                <a16:creationId xmlns:a16="http://schemas.microsoft.com/office/drawing/2014/main" id="{81EBA3E5-2A7A-EBDA-0F4A-1F1B652F0E23}"/>
              </a:ext>
            </a:extLst>
          </p:cNvPr>
          <p:cNvSpPr txBox="1"/>
          <p:nvPr/>
        </p:nvSpPr>
        <p:spPr>
          <a:xfrm>
            <a:off x="646769" y="218179"/>
            <a:ext cx="4605455" cy="871457"/>
          </a:xfrm>
          <a:prstGeom prst="rect">
            <a:avLst/>
          </a:prstGeom>
          <a:noFill/>
        </p:spPr>
        <p:txBody>
          <a:bodyPr wrap="square">
            <a:spAutoFit/>
          </a:bodyPr>
          <a:lstStyle/>
          <a:p>
            <a:pPr>
              <a:lnSpc>
                <a:spcPct val="107000"/>
              </a:lnSpc>
              <a:spcAft>
                <a:spcPts val="800"/>
              </a:spcAft>
            </a:pPr>
            <a:r>
              <a:rPr lang="es-MX" sz="1200" dirty="0">
                <a:solidFill>
                  <a:srgbClr val="0070C0"/>
                </a:solidFill>
                <a:effectLst/>
                <a:latin typeface="Montserrat Light" panose="00000400000000000000" pitchFamily="2" charset="0"/>
                <a:ea typeface="Calibri" panose="020F0502020204030204" pitchFamily="34" charset="0"/>
                <a:cs typeface="Calibri" panose="020F0502020204030204" pitchFamily="34" charset="0"/>
              </a:rPr>
              <a:t>A partir del grado de interés del FDASM en cada una de estas organizaciones, y su capacidad de influir en la consecución de sus objetivos estratégicos, se obtuvo el Mapa Actual de Actores Relevantes (a):</a:t>
            </a:r>
          </a:p>
        </p:txBody>
      </p:sp>
      <p:sp>
        <p:nvSpPr>
          <p:cNvPr id="8" name="CuadroTexto 7">
            <a:extLst>
              <a:ext uri="{FF2B5EF4-FFF2-40B4-BE49-F238E27FC236}">
                <a16:creationId xmlns:a16="http://schemas.microsoft.com/office/drawing/2014/main" id="{71307B3B-3B15-CEDD-F0D1-BA28C4FD563A}"/>
              </a:ext>
            </a:extLst>
          </p:cNvPr>
          <p:cNvSpPr txBox="1"/>
          <p:nvPr/>
        </p:nvSpPr>
        <p:spPr>
          <a:xfrm>
            <a:off x="475668" y="4597047"/>
            <a:ext cx="4899104" cy="4143507"/>
          </a:xfrm>
          <a:prstGeom prst="rect">
            <a:avLst/>
          </a:prstGeom>
          <a:noFill/>
        </p:spPr>
        <p:txBody>
          <a:bodyPr wrap="square">
            <a:spAutoFit/>
          </a:bodyPr>
          <a:lstStyle/>
          <a:p>
            <a:pPr>
              <a:lnSpc>
                <a:spcPct val="107000"/>
              </a:lnSpc>
              <a:spcAft>
                <a:spcPts val="800"/>
              </a:spcAft>
            </a:pPr>
            <a:r>
              <a:rPr lang="es-MX" sz="1200" dirty="0">
                <a:solidFill>
                  <a:srgbClr val="0070C0"/>
                </a:solidFill>
                <a:effectLst/>
                <a:latin typeface="Montserrat Light" panose="00000400000000000000" pitchFamily="2" charset="0"/>
                <a:ea typeface="Calibri" panose="020F0502020204030204" pitchFamily="34" charset="0"/>
                <a:cs typeface="Calibri" panose="020F0502020204030204" pitchFamily="34" charset="0"/>
              </a:rPr>
              <a:t>En éste es posible apreciar una característica propia de organizaciones nuevas,  que se están dando a conocer en el entorno público. En este mapa se observaque hay gran cantidad de actores en los cuales el FDA-SM tiene un elevado interés, pero que ellos no influyen en el logro de sus objetivos estratégicos (relevancia moderada), porque la mayoría de ellos aún no saben de su existencia y/o no conocen sus objetivos y líneas de acción estratégicas.</a:t>
            </a:r>
            <a:endParaRPr lang="es-MX" sz="1200" dirty="0">
              <a:solidFill>
                <a:srgbClr val="0070C0"/>
              </a:solidFill>
              <a:latin typeface="Montserrat Light" panose="00000400000000000000" pitchFamily="2" charset="0"/>
              <a:ea typeface="Calibri" panose="020F0502020204030204" pitchFamily="34" charset="0"/>
              <a:cs typeface="Calibri" panose="020F0502020204030204" pitchFamily="34" charset="0"/>
            </a:endParaRPr>
          </a:p>
          <a:p>
            <a:pPr>
              <a:lnSpc>
                <a:spcPct val="107000"/>
              </a:lnSpc>
              <a:spcAft>
                <a:spcPts val="800"/>
              </a:spcAft>
            </a:pPr>
            <a:r>
              <a:rPr lang="es-CL" sz="1200" dirty="0">
                <a:solidFill>
                  <a:srgbClr val="0070C0"/>
                </a:solidFill>
                <a:effectLst/>
                <a:latin typeface="Montserrat Light" panose="00000400000000000000" pitchFamily="2" charset="0"/>
                <a:ea typeface="Calibri" panose="020F0502020204030204" pitchFamily="34" charset="0"/>
                <a:cs typeface="Calibri" panose="020F0502020204030204" pitchFamily="34" charset="0"/>
              </a:rPr>
              <a:t>Posterior a este mapeo se establecieron los objetivos de relacionamiento, de acuerdo a los movilizadores del interés identificado para cada uno de estos actores relevantes, y la influencia que se espera que ellos tengan en el logro de los objetivos estratégicos del FDA-SM una vez establecido el relacionamiento (Relevancia deseada -b-)</a:t>
            </a:r>
          </a:p>
          <a:p>
            <a:pPr>
              <a:lnSpc>
                <a:spcPct val="107000"/>
              </a:lnSpc>
              <a:spcAft>
                <a:spcPts val="800"/>
              </a:spcAft>
            </a:pPr>
            <a:r>
              <a:rPr lang="es-CL" sz="1200" dirty="0">
                <a:solidFill>
                  <a:srgbClr val="0070C0"/>
                </a:solidFill>
                <a:effectLst/>
                <a:latin typeface="Montserrat Light" panose="00000400000000000000" pitchFamily="2" charset="0"/>
                <a:ea typeface="Calibri" panose="020F0502020204030204" pitchFamily="34" charset="0"/>
                <a:cs typeface="Calibri" panose="020F0502020204030204" pitchFamily="34" charset="0"/>
              </a:rPr>
              <a:t>Este ejercicio de mapeo y grado de relevancia nos permite priorizarlos, para diseñar una adecuada estrategia de relacionamiento que nos permita avanzar hacia nuestros objetivos estratégicos.</a:t>
            </a:r>
            <a:endParaRPr lang="es-CL" sz="1200" dirty="0">
              <a:solidFill>
                <a:srgbClr val="0070C0"/>
              </a:solidFill>
              <a:effectLst/>
              <a:latin typeface="Montserrat Light" panose="00000400000000000000" pitchFamily="2" charset="0"/>
              <a:ea typeface="Calibri" panose="020F0502020204030204" pitchFamily="34" charset="0"/>
              <a:cs typeface="Times New Roman" panose="02020603050405020304" pitchFamily="18" charset="0"/>
            </a:endParaRPr>
          </a:p>
          <a:p>
            <a:pPr algn="just">
              <a:lnSpc>
                <a:spcPct val="107000"/>
              </a:lnSpc>
              <a:spcAft>
                <a:spcPts val="800"/>
              </a:spcAft>
            </a:pPr>
            <a:endParaRPr lang="es-MX" sz="1200" dirty="0">
              <a:solidFill>
                <a:srgbClr val="0070C0"/>
              </a:solidFill>
              <a:effectLst/>
              <a:latin typeface="Montserrat Light" panose="00000400000000000000" pitchFamily="2" charset="0"/>
              <a:ea typeface="Calibri" panose="020F0502020204030204" pitchFamily="34" charset="0"/>
              <a:cs typeface="Calibri" panose="020F0502020204030204" pitchFamily="34" charset="0"/>
            </a:endParaRPr>
          </a:p>
        </p:txBody>
      </p:sp>
      <p:sp>
        <p:nvSpPr>
          <p:cNvPr id="9" name="Rectángulo: una sola esquina cortada 8">
            <a:extLst>
              <a:ext uri="{FF2B5EF4-FFF2-40B4-BE49-F238E27FC236}">
                <a16:creationId xmlns:a16="http://schemas.microsoft.com/office/drawing/2014/main" id="{02FE500E-541C-92A2-7330-9A98899AD2A9}"/>
              </a:ext>
            </a:extLst>
          </p:cNvPr>
          <p:cNvSpPr/>
          <p:nvPr/>
        </p:nvSpPr>
        <p:spPr>
          <a:xfrm>
            <a:off x="395794" y="3768094"/>
            <a:ext cx="4778717" cy="740021"/>
          </a:xfrm>
          <a:prstGeom prst="snip1Rect">
            <a:avLst/>
          </a:prstGeom>
          <a:solidFill>
            <a:srgbClr val="CCECFF"/>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900" dirty="0">
                <a:solidFill>
                  <a:srgbClr val="0070C0"/>
                </a:solidFill>
                <a:effectLst>
                  <a:outerShdw blurRad="38100" dist="38100" dir="2700000" algn="tl">
                    <a:srgbClr val="000000">
                      <a:alpha val="43137"/>
                    </a:srgbClr>
                  </a:outerShdw>
                </a:effectLst>
                <a:latin typeface="Montserrat Light" panose="00000400000000000000" pitchFamily="2" charset="0"/>
              </a:rPr>
              <a:t>Mapas de actores relevantes actual (a) y proyectado (b: relevancia deseada). El número y tamaño de las circunferencias en cada mapa corresponden a la cantidad de actores con ese grado de relevancia (mayor relevancia en rojo, menor relevancia en verde)</a:t>
            </a:r>
          </a:p>
        </p:txBody>
      </p:sp>
      <p:pic>
        <p:nvPicPr>
          <p:cNvPr id="2" name="Imagen 1">
            <a:extLst>
              <a:ext uri="{FF2B5EF4-FFF2-40B4-BE49-F238E27FC236}">
                <a16:creationId xmlns:a16="http://schemas.microsoft.com/office/drawing/2014/main" id="{C38E195E-B108-2DF8-8BF8-818EEEA71F11}"/>
              </a:ext>
            </a:extLst>
          </p:cNvPr>
          <p:cNvPicPr>
            <a:picLocks noChangeAspect="1"/>
          </p:cNvPicPr>
          <p:nvPr/>
        </p:nvPicPr>
        <p:blipFill>
          <a:blip r:embed="rId3"/>
          <a:stretch>
            <a:fillRect/>
          </a:stretch>
        </p:blipFill>
        <p:spPr>
          <a:xfrm>
            <a:off x="596169" y="1288455"/>
            <a:ext cx="4605455" cy="2398013"/>
          </a:xfrm>
          <a:prstGeom prst="rect">
            <a:avLst/>
          </a:prstGeom>
        </p:spPr>
      </p:pic>
      <p:sp>
        <p:nvSpPr>
          <p:cNvPr id="11" name="CuadroTexto 10">
            <a:extLst>
              <a:ext uri="{FF2B5EF4-FFF2-40B4-BE49-F238E27FC236}">
                <a16:creationId xmlns:a16="http://schemas.microsoft.com/office/drawing/2014/main" id="{2956D722-259B-229D-F833-0E3B76FA833F}"/>
              </a:ext>
            </a:extLst>
          </p:cNvPr>
          <p:cNvSpPr txBox="1"/>
          <p:nvPr/>
        </p:nvSpPr>
        <p:spPr>
          <a:xfrm>
            <a:off x="800986" y="1531089"/>
            <a:ext cx="264816" cy="276999"/>
          </a:xfrm>
          <a:prstGeom prst="rect">
            <a:avLst/>
          </a:prstGeom>
          <a:noFill/>
        </p:spPr>
        <p:txBody>
          <a:bodyPr wrap="none" rtlCol="0">
            <a:spAutoFit/>
          </a:bodyPr>
          <a:lstStyle/>
          <a:p>
            <a:r>
              <a:rPr lang="es-ES_tradnl" sz="1200" dirty="0">
                <a:solidFill>
                  <a:schemeClr val="tx1">
                    <a:lumMod val="50000"/>
                    <a:lumOff val="50000"/>
                  </a:schemeClr>
                </a:solidFill>
              </a:rPr>
              <a:t>a</a:t>
            </a:r>
          </a:p>
        </p:txBody>
      </p:sp>
      <p:sp>
        <p:nvSpPr>
          <p:cNvPr id="12" name="CuadroTexto 11">
            <a:extLst>
              <a:ext uri="{FF2B5EF4-FFF2-40B4-BE49-F238E27FC236}">
                <a16:creationId xmlns:a16="http://schemas.microsoft.com/office/drawing/2014/main" id="{AEF9322C-37E7-8176-5890-1C83BE6C38B6}"/>
              </a:ext>
            </a:extLst>
          </p:cNvPr>
          <p:cNvSpPr txBox="1"/>
          <p:nvPr/>
        </p:nvSpPr>
        <p:spPr>
          <a:xfrm>
            <a:off x="3221665" y="1531089"/>
            <a:ext cx="269626" cy="276999"/>
          </a:xfrm>
          <a:prstGeom prst="rect">
            <a:avLst/>
          </a:prstGeom>
          <a:noFill/>
        </p:spPr>
        <p:txBody>
          <a:bodyPr wrap="none" rtlCol="0">
            <a:spAutoFit/>
          </a:bodyPr>
          <a:lstStyle/>
          <a:p>
            <a:r>
              <a:rPr lang="es-ES_tradnl" sz="1200" dirty="0">
                <a:solidFill>
                  <a:schemeClr val="tx1">
                    <a:lumMod val="50000"/>
                    <a:lumOff val="50000"/>
                  </a:schemeClr>
                </a:solidFill>
              </a:rPr>
              <a:t>b</a:t>
            </a:r>
          </a:p>
        </p:txBody>
      </p:sp>
    </p:spTree>
    <p:extLst>
      <p:ext uri="{BB962C8B-B14F-4D97-AF65-F5344CB8AC3E}">
        <p14:creationId xmlns:p14="http://schemas.microsoft.com/office/powerpoint/2010/main" val="2515528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280;p9">
            <a:extLst>
              <a:ext uri="{FF2B5EF4-FFF2-40B4-BE49-F238E27FC236}">
                <a16:creationId xmlns:a16="http://schemas.microsoft.com/office/drawing/2014/main" id="{07C7131B-006B-39CE-0E04-A7102AB84A52}"/>
              </a:ext>
            </a:extLst>
          </p:cNvPr>
          <p:cNvGrpSpPr/>
          <p:nvPr/>
        </p:nvGrpSpPr>
        <p:grpSpPr>
          <a:xfrm>
            <a:off x="5422900" y="7861300"/>
            <a:ext cx="1320800" cy="1168948"/>
            <a:chOff x="10112187" y="677373"/>
            <a:chExt cx="2162287" cy="2163376"/>
          </a:xfrm>
        </p:grpSpPr>
        <p:sp>
          <p:nvSpPr>
            <p:cNvPr id="5" name="Google Shape;281;p9">
              <a:extLst>
                <a:ext uri="{FF2B5EF4-FFF2-40B4-BE49-F238E27FC236}">
                  <a16:creationId xmlns:a16="http://schemas.microsoft.com/office/drawing/2014/main" id="{21105E18-362A-A9E5-2187-5F4F7361EDDB}"/>
                </a:ext>
              </a:extLst>
            </p:cNvPr>
            <p:cNvSpPr/>
            <p:nvPr/>
          </p:nvSpPr>
          <p:spPr>
            <a:xfrm rot="-2738524">
              <a:off x="10411435" y="1011508"/>
              <a:ext cx="1563792" cy="1495106"/>
            </a:xfrm>
            <a:prstGeom prst="teardrop">
              <a:avLst>
                <a:gd name="adj" fmla="val 128605"/>
              </a:avLst>
            </a:prstGeom>
            <a:solidFill>
              <a:schemeClr val="lt1"/>
            </a:solid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pic>
          <p:nvPicPr>
            <p:cNvPr id="6" name="Google Shape;282;p9" descr="Logotipo, nombre de la empresa&#10;&#10;Descripción generada automáticamente">
              <a:extLst>
                <a:ext uri="{FF2B5EF4-FFF2-40B4-BE49-F238E27FC236}">
                  <a16:creationId xmlns:a16="http://schemas.microsoft.com/office/drawing/2014/main" id="{6BBB442E-5DB5-E10E-595C-0E97D8BC5C9C}"/>
                </a:ext>
              </a:extLst>
            </p:cNvPr>
            <p:cNvPicPr preferRelativeResize="0"/>
            <p:nvPr/>
          </p:nvPicPr>
          <p:blipFill rotWithShape="1">
            <a:blip r:embed="rId2">
              <a:alphaModFix/>
            </a:blip>
            <a:srcRect/>
            <a:stretch/>
          </p:blipFill>
          <p:spPr>
            <a:xfrm>
              <a:off x="10467190" y="1058082"/>
              <a:ext cx="1445110" cy="1157032"/>
            </a:xfrm>
            <a:prstGeom prst="rect">
              <a:avLst/>
            </a:prstGeom>
            <a:noFill/>
            <a:ln>
              <a:noFill/>
            </a:ln>
          </p:spPr>
        </p:pic>
      </p:grpSp>
      <p:sp>
        <p:nvSpPr>
          <p:cNvPr id="7" name="AutoShape 2">
            <a:extLst>
              <a:ext uri="{FF2B5EF4-FFF2-40B4-BE49-F238E27FC236}">
                <a16:creationId xmlns:a16="http://schemas.microsoft.com/office/drawing/2014/main" id="{E389AC22-6615-0F72-07CC-0726E5169328}"/>
              </a:ext>
            </a:extLst>
          </p:cNvPr>
          <p:cNvSpPr>
            <a:spLocks noChangeAspect="1" noChangeArrowheads="1"/>
          </p:cNvSpPr>
          <p:nvPr/>
        </p:nvSpPr>
        <p:spPr bwMode="auto">
          <a:xfrm>
            <a:off x="3276600" y="4419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10" name="CuadroTexto 9">
            <a:extLst>
              <a:ext uri="{FF2B5EF4-FFF2-40B4-BE49-F238E27FC236}">
                <a16:creationId xmlns:a16="http://schemas.microsoft.com/office/drawing/2014/main" id="{73176C6B-8B8B-A22E-098F-9A958C786F0C}"/>
              </a:ext>
            </a:extLst>
          </p:cNvPr>
          <p:cNvSpPr txBox="1"/>
          <p:nvPr/>
        </p:nvSpPr>
        <p:spPr>
          <a:xfrm>
            <a:off x="135346" y="8657771"/>
            <a:ext cx="417102" cy="369332"/>
          </a:xfrm>
          <a:prstGeom prst="rect">
            <a:avLst/>
          </a:prstGeom>
          <a:noFill/>
        </p:spPr>
        <p:txBody>
          <a:bodyPr wrap="none" rtlCol="0">
            <a:spAutoFit/>
          </a:bodyPr>
          <a:lstStyle/>
          <a:p>
            <a:r>
              <a:rPr lang="es-CL" dirty="0">
                <a:solidFill>
                  <a:srgbClr val="0070C0"/>
                </a:solidFill>
                <a:latin typeface="Montserrat SemiBold" panose="00000700000000000000" pitchFamily="2" charset="0"/>
              </a:rPr>
              <a:t>16</a:t>
            </a:r>
          </a:p>
        </p:txBody>
      </p:sp>
      <p:sp>
        <p:nvSpPr>
          <p:cNvPr id="16" name="CuadroTexto 15">
            <a:extLst>
              <a:ext uri="{FF2B5EF4-FFF2-40B4-BE49-F238E27FC236}">
                <a16:creationId xmlns:a16="http://schemas.microsoft.com/office/drawing/2014/main" id="{81EBA3E5-2A7A-EBDA-0F4A-1F1B652F0E23}"/>
              </a:ext>
            </a:extLst>
          </p:cNvPr>
          <p:cNvSpPr txBox="1"/>
          <p:nvPr/>
        </p:nvSpPr>
        <p:spPr>
          <a:xfrm>
            <a:off x="657920" y="496959"/>
            <a:ext cx="4605455" cy="278602"/>
          </a:xfrm>
          <a:prstGeom prst="rect">
            <a:avLst/>
          </a:prstGeom>
          <a:noFill/>
        </p:spPr>
        <p:txBody>
          <a:bodyPr wrap="square">
            <a:spAutoFit/>
          </a:bodyPr>
          <a:lstStyle/>
          <a:p>
            <a:pPr algn="just">
              <a:lnSpc>
                <a:spcPct val="107000"/>
              </a:lnSpc>
              <a:spcAft>
                <a:spcPts val="800"/>
              </a:spcAft>
            </a:pPr>
            <a:r>
              <a:rPr lang="es-MX" sz="1200" dirty="0">
                <a:solidFill>
                  <a:srgbClr val="0070C0"/>
                </a:solidFill>
                <a:latin typeface="Montserrat Light" panose="00000400000000000000" pitchFamily="2" charset="0"/>
                <a:ea typeface="Calibri" panose="020F0502020204030204" pitchFamily="34" charset="0"/>
                <a:cs typeface="Calibri" panose="020F0502020204030204" pitchFamily="34" charset="0"/>
              </a:rPr>
              <a:t>Detalle del diseño de la estrategia de relacionamiento</a:t>
            </a:r>
            <a:endParaRPr lang="es-MX" sz="1200" dirty="0">
              <a:solidFill>
                <a:srgbClr val="0070C0"/>
              </a:solidFill>
              <a:effectLst/>
              <a:latin typeface="Montserrat Light" panose="00000400000000000000" pitchFamily="2" charset="0"/>
              <a:ea typeface="Calibri" panose="020F0502020204030204" pitchFamily="34" charset="0"/>
              <a:cs typeface="Calibri" panose="020F0502020204030204" pitchFamily="34" charset="0"/>
            </a:endParaRPr>
          </a:p>
        </p:txBody>
      </p:sp>
      <p:pic>
        <p:nvPicPr>
          <p:cNvPr id="2" name="Imagen 1" descr="Diagrama, Texto&#10;&#10;Descripción generada automáticamente">
            <a:extLst>
              <a:ext uri="{FF2B5EF4-FFF2-40B4-BE49-F238E27FC236}">
                <a16:creationId xmlns:a16="http://schemas.microsoft.com/office/drawing/2014/main" id="{D07B803B-1D43-2E2B-FD9B-B11758788F9F}"/>
              </a:ext>
            </a:extLst>
          </p:cNvPr>
          <p:cNvPicPr>
            <a:picLocks noChangeAspect="1"/>
          </p:cNvPicPr>
          <p:nvPr/>
        </p:nvPicPr>
        <p:blipFill rotWithShape="1">
          <a:blip r:embed="rId3">
            <a:extLst>
              <a:ext uri="{28A0092B-C50C-407E-A947-70E740481C1C}">
                <a14:useLocalDpi xmlns:a14="http://schemas.microsoft.com/office/drawing/2010/main" val="0"/>
              </a:ext>
            </a:extLst>
          </a:blip>
          <a:srcRect l="11226" t="5133" r="9632" b="3897"/>
          <a:stretch/>
        </p:blipFill>
        <p:spPr bwMode="auto">
          <a:xfrm>
            <a:off x="661020" y="1050788"/>
            <a:ext cx="4580054" cy="2656899"/>
          </a:xfrm>
          <a:prstGeom prst="rect">
            <a:avLst/>
          </a:prstGeom>
          <a:noFill/>
          <a:ln>
            <a:noFill/>
          </a:ln>
          <a:extLst>
            <a:ext uri="{53640926-AAD7-44D8-BBD7-CCE9431645EC}">
              <a14:shadowObscured xmlns:a14="http://schemas.microsoft.com/office/drawing/2010/main"/>
            </a:ext>
          </a:extLst>
        </p:spPr>
      </p:pic>
      <p:sp>
        <p:nvSpPr>
          <p:cNvPr id="11" name="Rectángulo: una sola esquina cortada 10">
            <a:extLst>
              <a:ext uri="{FF2B5EF4-FFF2-40B4-BE49-F238E27FC236}">
                <a16:creationId xmlns:a16="http://schemas.microsoft.com/office/drawing/2014/main" id="{70DA210E-E8F7-8E06-B96D-366306763742}"/>
              </a:ext>
            </a:extLst>
          </p:cNvPr>
          <p:cNvSpPr/>
          <p:nvPr/>
        </p:nvSpPr>
        <p:spPr>
          <a:xfrm flipH="1">
            <a:off x="2799906" y="3894920"/>
            <a:ext cx="2467721" cy="1393005"/>
          </a:xfrm>
          <a:prstGeom prst="snip1Rect">
            <a:avLst/>
          </a:prstGeom>
          <a:solidFill>
            <a:srgbClr val="CCECFF"/>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a:solidFill>
                  <a:srgbClr val="0070C0"/>
                </a:solidFill>
                <a:effectLst>
                  <a:outerShdw blurRad="38100" dist="38100" dir="2700000" algn="tl">
                    <a:srgbClr val="000000">
                      <a:alpha val="43137"/>
                    </a:srgbClr>
                  </a:outerShdw>
                </a:effectLst>
                <a:latin typeface="Montserrat Light" panose="00000400000000000000" pitchFamily="2" charset="0"/>
              </a:rPr>
              <a:t>Flujo de trabajo para el diseño e implementación de la Estrategia de Relacionamiento con los actores relevantes para los objetivos del FDA-SM</a:t>
            </a:r>
          </a:p>
        </p:txBody>
      </p:sp>
    </p:spTree>
    <p:extLst>
      <p:ext uri="{BB962C8B-B14F-4D97-AF65-F5344CB8AC3E}">
        <p14:creationId xmlns:p14="http://schemas.microsoft.com/office/powerpoint/2010/main" val="1129841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75000"/>
          </a:schemeClr>
        </a:soli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30CE2AE-5F0C-8EE8-FA3A-B5B47A356A94}"/>
              </a:ext>
            </a:extLst>
          </p:cNvPr>
          <p:cNvSpPr>
            <a:spLocks noGrp="1"/>
          </p:cNvSpPr>
          <p:nvPr>
            <p:ph idx="1"/>
          </p:nvPr>
        </p:nvSpPr>
        <p:spPr>
          <a:xfrm>
            <a:off x="724829" y="6712298"/>
            <a:ext cx="5094506" cy="1324707"/>
          </a:xfrm>
        </p:spPr>
        <p:txBody>
          <a:bodyPr>
            <a:normAutofit/>
          </a:bodyPr>
          <a:lstStyle/>
          <a:p>
            <a:pPr marL="0" indent="0" algn="ctr">
              <a:buNone/>
            </a:pPr>
            <a:r>
              <a:rPr lang="es-CL" sz="2000" dirty="0">
                <a:solidFill>
                  <a:schemeClr val="bg1"/>
                </a:solidFill>
                <a:effectLst>
                  <a:outerShdw blurRad="38100" dist="38100" dir="2700000" algn="tl">
                    <a:srgbClr val="000000">
                      <a:alpha val="43137"/>
                    </a:srgbClr>
                  </a:outerShdw>
                </a:effectLst>
                <a:latin typeface="Montserrat SemiBold" panose="00000700000000000000" pitchFamily="2" charset="0"/>
              </a:rPr>
              <a:t>PLAN DE ARTICULACIÓN</a:t>
            </a:r>
          </a:p>
        </p:txBody>
      </p:sp>
      <p:sp>
        <p:nvSpPr>
          <p:cNvPr id="4" name="CuadroTexto 3">
            <a:extLst>
              <a:ext uri="{FF2B5EF4-FFF2-40B4-BE49-F238E27FC236}">
                <a16:creationId xmlns:a16="http://schemas.microsoft.com/office/drawing/2014/main" id="{81E4AC26-AE37-04EB-5270-5223AD0A1820}"/>
              </a:ext>
            </a:extLst>
          </p:cNvPr>
          <p:cNvSpPr txBox="1"/>
          <p:nvPr/>
        </p:nvSpPr>
        <p:spPr>
          <a:xfrm>
            <a:off x="135346" y="8657771"/>
            <a:ext cx="413896" cy="369332"/>
          </a:xfrm>
          <a:prstGeom prst="rect">
            <a:avLst/>
          </a:prstGeom>
          <a:noFill/>
        </p:spPr>
        <p:txBody>
          <a:bodyPr wrap="none" rtlCol="0">
            <a:spAutoFit/>
          </a:bodyPr>
          <a:lstStyle/>
          <a:p>
            <a:r>
              <a:rPr lang="es-CL" dirty="0">
                <a:solidFill>
                  <a:schemeClr val="bg1"/>
                </a:solidFill>
                <a:latin typeface="Montserrat SemiBold" panose="00000700000000000000" pitchFamily="2" charset="0"/>
              </a:rPr>
              <a:t>17</a:t>
            </a:r>
          </a:p>
        </p:txBody>
      </p:sp>
      <p:sp>
        <p:nvSpPr>
          <p:cNvPr id="5" name="CuadroTexto 4">
            <a:extLst>
              <a:ext uri="{FF2B5EF4-FFF2-40B4-BE49-F238E27FC236}">
                <a16:creationId xmlns:a16="http://schemas.microsoft.com/office/drawing/2014/main" id="{64B2865F-0CC2-B4A5-A8DA-C5313F7AD029}"/>
              </a:ext>
            </a:extLst>
          </p:cNvPr>
          <p:cNvSpPr txBox="1"/>
          <p:nvPr/>
        </p:nvSpPr>
        <p:spPr>
          <a:xfrm>
            <a:off x="1224960" y="1067345"/>
            <a:ext cx="5060744" cy="5478423"/>
          </a:xfrm>
          <a:prstGeom prst="rect">
            <a:avLst/>
          </a:prstGeom>
          <a:noFill/>
          <a:ln>
            <a:noFill/>
          </a:ln>
        </p:spPr>
        <p:txBody>
          <a:bodyPr wrap="none" rtlCol="0">
            <a:spAutoFit/>
          </a:bodyPr>
          <a:lstStyle/>
          <a:p>
            <a:r>
              <a:rPr lang="es-CL" sz="35000" dirty="0">
                <a:solidFill>
                  <a:schemeClr val="bg1">
                    <a:lumMod val="95000"/>
                  </a:schemeClr>
                </a:solidFill>
                <a:effectLst>
                  <a:outerShdw blurRad="38100" dist="38100" dir="2700000" algn="tl">
                    <a:srgbClr val="000000">
                      <a:alpha val="43137"/>
                    </a:srgbClr>
                  </a:outerShdw>
                </a:effectLst>
              </a:rPr>
              <a:t>IV.</a:t>
            </a:r>
          </a:p>
        </p:txBody>
      </p:sp>
      <p:grpSp>
        <p:nvGrpSpPr>
          <p:cNvPr id="6" name="Google Shape;280;p9">
            <a:extLst>
              <a:ext uri="{FF2B5EF4-FFF2-40B4-BE49-F238E27FC236}">
                <a16:creationId xmlns:a16="http://schemas.microsoft.com/office/drawing/2014/main" id="{4EC48933-5584-A8BC-7342-2F3ACC5A8705}"/>
              </a:ext>
            </a:extLst>
          </p:cNvPr>
          <p:cNvGrpSpPr/>
          <p:nvPr/>
        </p:nvGrpSpPr>
        <p:grpSpPr>
          <a:xfrm>
            <a:off x="5422900" y="7861300"/>
            <a:ext cx="1320800" cy="1168948"/>
            <a:chOff x="10112187" y="677373"/>
            <a:chExt cx="2162287" cy="2163376"/>
          </a:xfrm>
        </p:grpSpPr>
        <p:sp>
          <p:nvSpPr>
            <p:cNvPr id="7" name="Google Shape;281;p9">
              <a:extLst>
                <a:ext uri="{FF2B5EF4-FFF2-40B4-BE49-F238E27FC236}">
                  <a16:creationId xmlns:a16="http://schemas.microsoft.com/office/drawing/2014/main" id="{67905062-F699-C41E-316E-202136B080D4}"/>
                </a:ext>
              </a:extLst>
            </p:cNvPr>
            <p:cNvSpPr/>
            <p:nvPr/>
          </p:nvSpPr>
          <p:spPr>
            <a:xfrm rot="-2738524">
              <a:off x="10411435" y="1011508"/>
              <a:ext cx="1563792" cy="1495106"/>
            </a:xfrm>
            <a:prstGeom prst="teardrop">
              <a:avLst>
                <a:gd name="adj" fmla="val 128605"/>
              </a:avLst>
            </a:prstGeom>
            <a:solidFill>
              <a:schemeClr val="lt1"/>
            </a:solid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pic>
          <p:nvPicPr>
            <p:cNvPr id="8" name="Google Shape;282;p9" descr="Logotipo, nombre de la empresa&#10;&#10;Descripción generada automáticamente">
              <a:extLst>
                <a:ext uri="{FF2B5EF4-FFF2-40B4-BE49-F238E27FC236}">
                  <a16:creationId xmlns:a16="http://schemas.microsoft.com/office/drawing/2014/main" id="{4180AFEA-6227-C278-2A25-75D1F8DAAA5D}"/>
                </a:ext>
              </a:extLst>
            </p:cNvPr>
            <p:cNvPicPr preferRelativeResize="0"/>
            <p:nvPr/>
          </p:nvPicPr>
          <p:blipFill rotWithShape="1">
            <a:blip r:embed="rId2">
              <a:alphaModFix/>
            </a:blip>
            <a:srcRect/>
            <a:stretch/>
          </p:blipFill>
          <p:spPr>
            <a:xfrm>
              <a:off x="10467190" y="1058082"/>
              <a:ext cx="1445110" cy="1157032"/>
            </a:xfrm>
            <a:prstGeom prst="rect">
              <a:avLst/>
            </a:prstGeom>
            <a:noFill/>
            <a:ln>
              <a:noFill/>
            </a:ln>
          </p:spPr>
        </p:pic>
      </p:grpSp>
    </p:spTree>
    <p:extLst>
      <p:ext uri="{BB962C8B-B14F-4D97-AF65-F5344CB8AC3E}">
        <p14:creationId xmlns:p14="http://schemas.microsoft.com/office/powerpoint/2010/main" val="856711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280;p9">
            <a:extLst>
              <a:ext uri="{FF2B5EF4-FFF2-40B4-BE49-F238E27FC236}">
                <a16:creationId xmlns:a16="http://schemas.microsoft.com/office/drawing/2014/main" id="{07C7131B-006B-39CE-0E04-A7102AB84A52}"/>
              </a:ext>
            </a:extLst>
          </p:cNvPr>
          <p:cNvGrpSpPr/>
          <p:nvPr/>
        </p:nvGrpSpPr>
        <p:grpSpPr>
          <a:xfrm>
            <a:off x="5422900" y="7861300"/>
            <a:ext cx="1320800" cy="1168948"/>
            <a:chOff x="10112187" y="677373"/>
            <a:chExt cx="2162287" cy="2163376"/>
          </a:xfrm>
        </p:grpSpPr>
        <p:sp>
          <p:nvSpPr>
            <p:cNvPr id="5" name="Google Shape;281;p9">
              <a:extLst>
                <a:ext uri="{FF2B5EF4-FFF2-40B4-BE49-F238E27FC236}">
                  <a16:creationId xmlns:a16="http://schemas.microsoft.com/office/drawing/2014/main" id="{21105E18-362A-A9E5-2187-5F4F7361EDDB}"/>
                </a:ext>
              </a:extLst>
            </p:cNvPr>
            <p:cNvSpPr/>
            <p:nvPr/>
          </p:nvSpPr>
          <p:spPr>
            <a:xfrm rot="-2738524">
              <a:off x="10411435" y="1011508"/>
              <a:ext cx="1563792" cy="1495106"/>
            </a:xfrm>
            <a:prstGeom prst="teardrop">
              <a:avLst>
                <a:gd name="adj" fmla="val 128605"/>
              </a:avLst>
            </a:prstGeom>
            <a:solidFill>
              <a:schemeClr val="lt1"/>
            </a:solid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pic>
          <p:nvPicPr>
            <p:cNvPr id="6" name="Google Shape;282;p9" descr="Logotipo, nombre de la empresa&#10;&#10;Descripción generada automáticamente">
              <a:extLst>
                <a:ext uri="{FF2B5EF4-FFF2-40B4-BE49-F238E27FC236}">
                  <a16:creationId xmlns:a16="http://schemas.microsoft.com/office/drawing/2014/main" id="{6BBB442E-5DB5-E10E-595C-0E97D8BC5C9C}"/>
                </a:ext>
              </a:extLst>
            </p:cNvPr>
            <p:cNvPicPr preferRelativeResize="0"/>
            <p:nvPr/>
          </p:nvPicPr>
          <p:blipFill rotWithShape="1">
            <a:blip r:embed="rId2">
              <a:alphaModFix/>
            </a:blip>
            <a:srcRect/>
            <a:stretch/>
          </p:blipFill>
          <p:spPr>
            <a:xfrm>
              <a:off x="10467190" y="1058082"/>
              <a:ext cx="1445110" cy="1157032"/>
            </a:xfrm>
            <a:prstGeom prst="rect">
              <a:avLst/>
            </a:prstGeom>
            <a:noFill/>
            <a:ln>
              <a:noFill/>
            </a:ln>
          </p:spPr>
        </p:pic>
      </p:grpSp>
      <p:sp>
        <p:nvSpPr>
          <p:cNvPr id="7" name="AutoShape 2">
            <a:extLst>
              <a:ext uri="{FF2B5EF4-FFF2-40B4-BE49-F238E27FC236}">
                <a16:creationId xmlns:a16="http://schemas.microsoft.com/office/drawing/2014/main" id="{E389AC22-6615-0F72-07CC-0726E5169328}"/>
              </a:ext>
            </a:extLst>
          </p:cNvPr>
          <p:cNvSpPr>
            <a:spLocks noChangeAspect="1" noChangeArrowheads="1"/>
          </p:cNvSpPr>
          <p:nvPr/>
        </p:nvSpPr>
        <p:spPr bwMode="auto">
          <a:xfrm>
            <a:off x="3276600" y="4419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10" name="CuadroTexto 9">
            <a:extLst>
              <a:ext uri="{FF2B5EF4-FFF2-40B4-BE49-F238E27FC236}">
                <a16:creationId xmlns:a16="http://schemas.microsoft.com/office/drawing/2014/main" id="{73176C6B-8B8B-A22E-098F-9A958C786F0C}"/>
              </a:ext>
            </a:extLst>
          </p:cNvPr>
          <p:cNvSpPr txBox="1"/>
          <p:nvPr/>
        </p:nvSpPr>
        <p:spPr>
          <a:xfrm>
            <a:off x="135346" y="8657771"/>
            <a:ext cx="423514" cy="369332"/>
          </a:xfrm>
          <a:prstGeom prst="rect">
            <a:avLst/>
          </a:prstGeom>
          <a:noFill/>
        </p:spPr>
        <p:txBody>
          <a:bodyPr wrap="none" rtlCol="0">
            <a:spAutoFit/>
          </a:bodyPr>
          <a:lstStyle/>
          <a:p>
            <a:r>
              <a:rPr lang="es-CL" dirty="0">
                <a:solidFill>
                  <a:srgbClr val="0070C0"/>
                </a:solidFill>
                <a:latin typeface="Montserrat SemiBold" panose="00000700000000000000" pitchFamily="2" charset="0"/>
              </a:rPr>
              <a:t>18</a:t>
            </a:r>
          </a:p>
        </p:txBody>
      </p:sp>
      <p:sp>
        <p:nvSpPr>
          <p:cNvPr id="16" name="CuadroTexto 15">
            <a:extLst>
              <a:ext uri="{FF2B5EF4-FFF2-40B4-BE49-F238E27FC236}">
                <a16:creationId xmlns:a16="http://schemas.microsoft.com/office/drawing/2014/main" id="{81EBA3E5-2A7A-EBDA-0F4A-1F1B652F0E23}"/>
              </a:ext>
            </a:extLst>
          </p:cNvPr>
          <p:cNvSpPr txBox="1"/>
          <p:nvPr/>
        </p:nvSpPr>
        <p:spPr>
          <a:xfrm>
            <a:off x="657920" y="496959"/>
            <a:ext cx="4605455" cy="8103437"/>
          </a:xfrm>
          <a:prstGeom prst="rect">
            <a:avLst/>
          </a:prstGeom>
          <a:noFill/>
        </p:spPr>
        <p:txBody>
          <a:bodyPr wrap="square">
            <a:spAutoFit/>
          </a:bodyPr>
          <a:lstStyle/>
          <a:p>
            <a:pPr>
              <a:lnSpc>
                <a:spcPct val="107000"/>
              </a:lnSpc>
              <a:spcAft>
                <a:spcPts val="800"/>
              </a:spcAft>
            </a:pPr>
            <a:r>
              <a:rPr lang="es-MX" sz="1200" dirty="0">
                <a:solidFill>
                  <a:srgbClr val="0070C0"/>
                </a:solidFill>
                <a:latin typeface="Montserrat Light" panose="00000400000000000000" pitchFamily="2" charset="0"/>
                <a:ea typeface="Calibri" panose="020F0502020204030204" pitchFamily="34" charset="0"/>
                <a:cs typeface="Calibri" panose="020F0502020204030204" pitchFamily="34" charset="0"/>
              </a:rPr>
              <a:t>Hacemos frente al mandato de contribuir a la seguridad hídrica de la cuenca del río Maipo, a partir de nuestra capacidad de adaptación, agilidad y rapidez, para responder a los cambios de paradigma que está viviendo nuestra sociedad: Ello ha permitido el debate e instalación de nuevos temas en la agenda ciudadana y pública. Por este motivo, proponemos avanzar y estructurar nuestros objetivos y líneas de acción estratégica, instalando un modelo de trabajo que contemple los tres niveles en los cuáles se vincula el FDA-SM con su entorno. </a:t>
            </a:r>
          </a:p>
          <a:p>
            <a:pPr>
              <a:lnSpc>
                <a:spcPct val="107000"/>
              </a:lnSpc>
              <a:spcAft>
                <a:spcPts val="800"/>
              </a:spcAft>
            </a:pPr>
            <a:endParaRPr lang="es-MX" sz="1200" dirty="0">
              <a:solidFill>
                <a:srgbClr val="0070C0"/>
              </a:solidFill>
              <a:latin typeface="Montserrat Light" panose="00000400000000000000" pitchFamily="2" charset="0"/>
              <a:ea typeface="Calibri" panose="020F0502020204030204" pitchFamily="34" charset="0"/>
              <a:cs typeface="Calibri" panose="020F0502020204030204" pitchFamily="34" charset="0"/>
            </a:endParaRPr>
          </a:p>
          <a:p>
            <a:pPr>
              <a:lnSpc>
                <a:spcPct val="107000"/>
              </a:lnSpc>
              <a:spcAft>
                <a:spcPts val="800"/>
              </a:spcAft>
            </a:pPr>
            <a:r>
              <a:rPr lang="es-MX" sz="1200" dirty="0">
                <a:solidFill>
                  <a:srgbClr val="0070C0"/>
                </a:solidFill>
                <a:latin typeface="Montserrat Light" panose="00000400000000000000" pitchFamily="2" charset="0"/>
                <a:ea typeface="Calibri" panose="020F0502020204030204" pitchFamily="34" charset="0"/>
                <a:cs typeface="Calibri" panose="020F0502020204030204" pitchFamily="34" charset="0"/>
              </a:rPr>
              <a:t>Como Fondo de Agua Santiago-Maipo nos identificamos como un agente articulador, capaz de contribuir a los objetivos de la seguridad hídrica de la cuenca de una manera activa y eficaz, donde es clave la alianza y sinergia con los distintos actores del territorio que promueven y desarrollan objetivos convergentes en torno al agua, su gestión y cuidado. Con ello, además de optimizar esfuerzos y recursos, es posible profundizar alcances e impactos de iniciativas proyectadas o en ejecución.</a:t>
            </a:r>
          </a:p>
          <a:p>
            <a:pPr>
              <a:lnSpc>
                <a:spcPct val="107000"/>
              </a:lnSpc>
              <a:spcAft>
                <a:spcPts val="800"/>
              </a:spcAft>
            </a:pPr>
            <a:endParaRPr lang="es-MX" sz="1200" dirty="0">
              <a:solidFill>
                <a:srgbClr val="0070C0"/>
              </a:solidFill>
              <a:latin typeface="Montserrat Light" panose="00000400000000000000" pitchFamily="2" charset="0"/>
              <a:ea typeface="Calibri" panose="020F0502020204030204" pitchFamily="34" charset="0"/>
              <a:cs typeface="Calibri" panose="020F0502020204030204" pitchFamily="34" charset="0"/>
            </a:endParaRPr>
          </a:p>
          <a:p>
            <a:pPr>
              <a:lnSpc>
                <a:spcPct val="107000"/>
              </a:lnSpc>
              <a:spcAft>
                <a:spcPts val="800"/>
              </a:spcAft>
            </a:pPr>
            <a:r>
              <a:rPr lang="es-MX" sz="1200" dirty="0">
                <a:solidFill>
                  <a:srgbClr val="0070C0"/>
                </a:solidFill>
                <a:latin typeface="Montserrat Light" panose="00000400000000000000" pitchFamily="2" charset="0"/>
                <a:ea typeface="Calibri" panose="020F0502020204030204" pitchFamily="34" charset="0"/>
                <a:cs typeface="Calibri" panose="020F0502020204030204" pitchFamily="34" charset="0"/>
              </a:rPr>
              <a:t>Es por ello que, durante este primer año de operación, se propuso implementar un plan que convoque, articule y fortalezca, de manera sinérgica y colaborativa, los esfuerzos efectuados a través de proyectos y acciones que contribuyen a la seguridad hídrica a diversas escalas, tanto de los socios del Fondo de Agua Santiago-Maipo (Articulación Interna), como con distintos actores y organizaciones presentes en la cuenca del río Maipo (Articulación Externa). Con ello, se busca consolidar el modelo de gestión de los Fondos de Agua y replicarlo en otras cuencas del país (Articulación Nacional), lo que nos permitirá, además de fortalecer nuestra identidad como agente articulador en un contexto de múltiples actores e intereses, avanzar hacia el logro de nuestros objetivos estratégicos.</a:t>
            </a:r>
          </a:p>
          <a:p>
            <a:pPr algn="just">
              <a:lnSpc>
                <a:spcPct val="107000"/>
              </a:lnSpc>
              <a:spcAft>
                <a:spcPts val="800"/>
              </a:spcAft>
            </a:pPr>
            <a:endParaRPr lang="es-MX" sz="1200" dirty="0">
              <a:solidFill>
                <a:srgbClr val="0070C0"/>
              </a:solidFill>
              <a:latin typeface="Montserrat Light" panose="00000400000000000000" pitchFamily="2"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38876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280;p9">
            <a:extLst>
              <a:ext uri="{FF2B5EF4-FFF2-40B4-BE49-F238E27FC236}">
                <a16:creationId xmlns:a16="http://schemas.microsoft.com/office/drawing/2014/main" id="{07C7131B-006B-39CE-0E04-A7102AB84A52}"/>
              </a:ext>
            </a:extLst>
          </p:cNvPr>
          <p:cNvGrpSpPr/>
          <p:nvPr/>
        </p:nvGrpSpPr>
        <p:grpSpPr>
          <a:xfrm>
            <a:off x="5422900" y="7861300"/>
            <a:ext cx="1320800" cy="1168948"/>
            <a:chOff x="10112187" y="677373"/>
            <a:chExt cx="2162287" cy="2163376"/>
          </a:xfrm>
        </p:grpSpPr>
        <p:sp>
          <p:nvSpPr>
            <p:cNvPr id="5" name="Google Shape;281;p9">
              <a:extLst>
                <a:ext uri="{FF2B5EF4-FFF2-40B4-BE49-F238E27FC236}">
                  <a16:creationId xmlns:a16="http://schemas.microsoft.com/office/drawing/2014/main" id="{21105E18-362A-A9E5-2187-5F4F7361EDDB}"/>
                </a:ext>
              </a:extLst>
            </p:cNvPr>
            <p:cNvSpPr/>
            <p:nvPr/>
          </p:nvSpPr>
          <p:spPr>
            <a:xfrm rot="-2738524">
              <a:off x="10411435" y="1011508"/>
              <a:ext cx="1563792" cy="1495106"/>
            </a:xfrm>
            <a:prstGeom prst="teardrop">
              <a:avLst>
                <a:gd name="adj" fmla="val 128605"/>
              </a:avLst>
            </a:prstGeom>
            <a:solidFill>
              <a:schemeClr val="lt1"/>
            </a:solid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pic>
          <p:nvPicPr>
            <p:cNvPr id="6" name="Google Shape;282;p9" descr="Logotipo, nombre de la empresa&#10;&#10;Descripción generada automáticamente">
              <a:extLst>
                <a:ext uri="{FF2B5EF4-FFF2-40B4-BE49-F238E27FC236}">
                  <a16:creationId xmlns:a16="http://schemas.microsoft.com/office/drawing/2014/main" id="{6BBB442E-5DB5-E10E-595C-0E97D8BC5C9C}"/>
                </a:ext>
              </a:extLst>
            </p:cNvPr>
            <p:cNvPicPr preferRelativeResize="0"/>
            <p:nvPr/>
          </p:nvPicPr>
          <p:blipFill rotWithShape="1">
            <a:blip r:embed="rId2">
              <a:alphaModFix/>
            </a:blip>
            <a:srcRect/>
            <a:stretch/>
          </p:blipFill>
          <p:spPr>
            <a:xfrm>
              <a:off x="10467190" y="1058082"/>
              <a:ext cx="1445110" cy="1157032"/>
            </a:xfrm>
            <a:prstGeom prst="rect">
              <a:avLst/>
            </a:prstGeom>
            <a:noFill/>
            <a:ln>
              <a:noFill/>
            </a:ln>
          </p:spPr>
        </p:pic>
      </p:grpSp>
      <p:sp>
        <p:nvSpPr>
          <p:cNvPr id="7" name="AutoShape 2">
            <a:extLst>
              <a:ext uri="{FF2B5EF4-FFF2-40B4-BE49-F238E27FC236}">
                <a16:creationId xmlns:a16="http://schemas.microsoft.com/office/drawing/2014/main" id="{E389AC22-6615-0F72-07CC-0726E5169328}"/>
              </a:ext>
            </a:extLst>
          </p:cNvPr>
          <p:cNvSpPr>
            <a:spLocks noChangeAspect="1" noChangeArrowheads="1"/>
          </p:cNvSpPr>
          <p:nvPr/>
        </p:nvSpPr>
        <p:spPr bwMode="auto">
          <a:xfrm>
            <a:off x="3276600" y="4419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10" name="CuadroTexto 9">
            <a:extLst>
              <a:ext uri="{FF2B5EF4-FFF2-40B4-BE49-F238E27FC236}">
                <a16:creationId xmlns:a16="http://schemas.microsoft.com/office/drawing/2014/main" id="{73176C6B-8B8B-A22E-098F-9A958C786F0C}"/>
              </a:ext>
            </a:extLst>
          </p:cNvPr>
          <p:cNvSpPr txBox="1"/>
          <p:nvPr/>
        </p:nvSpPr>
        <p:spPr>
          <a:xfrm>
            <a:off x="135346" y="8657771"/>
            <a:ext cx="474810" cy="369332"/>
          </a:xfrm>
          <a:prstGeom prst="rect">
            <a:avLst/>
          </a:prstGeom>
          <a:noFill/>
        </p:spPr>
        <p:txBody>
          <a:bodyPr wrap="none" rtlCol="0">
            <a:spAutoFit/>
          </a:bodyPr>
          <a:lstStyle/>
          <a:p>
            <a:r>
              <a:rPr lang="es-CL" dirty="0">
                <a:solidFill>
                  <a:srgbClr val="0070C0"/>
                </a:solidFill>
                <a:latin typeface="Montserrat SemiBold" panose="00000700000000000000" pitchFamily="2" charset="0"/>
              </a:rPr>
              <a:t>20</a:t>
            </a:r>
          </a:p>
        </p:txBody>
      </p:sp>
      <p:pic>
        <p:nvPicPr>
          <p:cNvPr id="2" name="Imagen 1">
            <a:extLst>
              <a:ext uri="{FF2B5EF4-FFF2-40B4-BE49-F238E27FC236}">
                <a16:creationId xmlns:a16="http://schemas.microsoft.com/office/drawing/2014/main" id="{C548FC94-2DD2-8E72-EB29-B9FF330B5C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559" y="2296917"/>
            <a:ext cx="5337189" cy="3391183"/>
          </a:xfrm>
          <a:prstGeom prst="rect">
            <a:avLst/>
          </a:prstGeom>
        </p:spPr>
      </p:pic>
      <p:sp>
        <p:nvSpPr>
          <p:cNvPr id="3" name="CuadroTexto 2">
            <a:extLst>
              <a:ext uri="{FF2B5EF4-FFF2-40B4-BE49-F238E27FC236}">
                <a16:creationId xmlns:a16="http://schemas.microsoft.com/office/drawing/2014/main" id="{3AA2F149-A220-98DB-35A0-5089364F56C8}"/>
              </a:ext>
            </a:extLst>
          </p:cNvPr>
          <p:cNvSpPr txBox="1"/>
          <p:nvPr/>
        </p:nvSpPr>
        <p:spPr>
          <a:xfrm>
            <a:off x="903017" y="789191"/>
            <a:ext cx="4605455" cy="278602"/>
          </a:xfrm>
          <a:prstGeom prst="rect">
            <a:avLst/>
          </a:prstGeom>
          <a:noFill/>
        </p:spPr>
        <p:txBody>
          <a:bodyPr wrap="square">
            <a:spAutoFit/>
          </a:bodyPr>
          <a:lstStyle/>
          <a:p>
            <a:pPr algn="just">
              <a:lnSpc>
                <a:spcPct val="107000"/>
              </a:lnSpc>
              <a:spcAft>
                <a:spcPts val="800"/>
              </a:spcAft>
            </a:pPr>
            <a:r>
              <a:rPr lang="es-MX" sz="1200" b="1" dirty="0">
                <a:solidFill>
                  <a:srgbClr val="0070C0"/>
                </a:solidFill>
                <a:latin typeface="Montserrat Light" panose="00000400000000000000" pitchFamily="2" charset="0"/>
                <a:ea typeface="Calibri" panose="020F0502020204030204" pitchFamily="34" charset="0"/>
                <a:cs typeface="Calibri" panose="020F0502020204030204" pitchFamily="34" charset="0"/>
              </a:rPr>
              <a:t>Articulación del FDA-SM a distintas escalas</a:t>
            </a:r>
            <a:endParaRPr lang="es-MX" sz="1200" b="1" dirty="0">
              <a:solidFill>
                <a:srgbClr val="0070C0"/>
              </a:solidFill>
              <a:effectLst/>
              <a:latin typeface="Montserrat Light" panose="00000400000000000000" pitchFamily="2" charset="0"/>
              <a:ea typeface="Calibri" panose="020F0502020204030204" pitchFamily="34" charset="0"/>
              <a:cs typeface="Calibri" panose="020F0502020204030204" pitchFamily="34" charset="0"/>
            </a:endParaRPr>
          </a:p>
        </p:txBody>
      </p:sp>
      <p:sp>
        <p:nvSpPr>
          <p:cNvPr id="8" name="Rectángulo: una sola esquina cortada 7">
            <a:extLst>
              <a:ext uri="{FF2B5EF4-FFF2-40B4-BE49-F238E27FC236}">
                <a16:creationId xmlns:a16="http://schemas.microsoft.com/office/drawing/2014/main" id="{2219A54B-6788-E26E-AC7B-5E0DA937EE24}"/>
              </a:ext>
            </a:extLst>
          </p:cNvPr>
          <p:cNvSpPr/>
          <p:nvPr/>
        </p:nvSpPr>
        <p:spPr>
          <a:xfrm>
            <a:off x="537327" y="6364744"/>
            <a:ext cx="3214401" cy="608648"/>
          </a:xfrm>
          <a:prstGeom prst="snip1Rect">
            <a:avLst/>
          </a:prstGeom>
          <a:solidFill>
            <a:srgbClr val="CCECFF"/>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a:solidFill>
                  <a:srgbClr val="0070C0"/>
                </a:solidFill>
                <a:effectLst>
                  <a:outerShdw blurRad="38100" dist="38100" dir="2700000" algn="tl">
                    <a:srgbClr val="000000">
                      <a:alpha val="43137"/>
                    </a:srgbClr>
                  </a:outerShdw>
                </a:effectLst>
                <a:latin typeface="Montserrat Light" panose="00000400000000000000" pitchFamily="2" charset="0"/>
              </a:rPr>
              <a:t>Se propone implementar un Plan de Articulación a 3 escalas: interna, externa y nacional.</a:t>
            </a:r>
          </a:p>
        </p:txBody>
      </p:sp>
    </p:spTree>
    <p:extLst>
      <p:ext uri="{BB962C8B-B14F-4D97-AF65-F5344CB8AC3E}">
        <p14:creationId xmlns:p14="http://schemas.microsoft.com/office/powerpoint/2010/main" val="2518611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94A274-BB4B-1CCC-8810-F9FF3E074ADE}"/>
              </a:ext>
            </a:extLst>
          </p:cNvPr>
          <p:cNvSpPr>
            <a:spLocks noGrp="1"/>
          </p:cNvSpPr>
          <p:nvPr>
            <p:ph type="ctrTitle"/>
          </p:nvPr>
        </p:nvSpPr>
        <p:spPr>
          <a:xfrm>
            <a:off x="833844" y="609600"/>
            <a:ext cx="4415247" cy="1004888"/>
          </a:xfrm>
        </p:spPr>
        <p:txBody>
          <a:bodyPr/>
          <a:lstStyle/>
          <a:p>
            <a:pPr marL="12700" algn="l"/>
            <a:r>
              <a:rPr lang="es-MX" sz="3200" dirty="0">
                <a:solidFill>
                  <a:srgbClr val="0070C0"/>
                </a:solidFill>
                <a:effectLst>
                  <a:outerShdw blurRad="38100" dist="38100" dir="2700000" algn="tl">
                    <a:srgbClr val="000000">
                      <a:alpha val="43137"/>
                    </a:srgbClr>
                  </a:outerShdw>
                </a:effectLst>
              </a:rPr>
              <a:t>ÍNDICE DE CONTENIDOS</a:t>
            </a:r>
            <a:endParaRPr lang="es-CL" dirty="0"/>
          </a:p>
        </p:txBody>
      </p:sp>
      <p:grpSp>
        <p:nvGrpSpPr>
          <p:cNvPr id="4" name="Google Shape;280;p9">
            <a:extLst>
              <a:ext uri="{FF2B5EF4-FFF2-40B4-BE49-F238E27FC236}">
                <a16:creationId xmlns:a16="http://schemas.microsoft.com/office/drawing/2014/main" id="{07C7131B-006B-39CE-0E04-A7102AB84A52}"/>
              </a:ext>
            </a:extLst>
          </p:cNvPr>
          <p:cNvGrpSpPr/>
          <p:nvPr/>
        </p:nvGrpSpPr>
        <p:grpSpPr>
          <a:xfrm>
            <a:off x="5422900" y="7861300"/>
            <a:ext cx="1320800" cy="1168948"/>
            <a:chOff x="10112187" y="677373"/>
            <a:chExt cx="2162287" cy="2163376"/>
          </a:xfrm>
        </p:grpSpPr>
        <p:sp>
          <p:nvSpPr>
            <p:cNvPr id="5" name="Google Shape;281;p9">
              <a:extLst>
                <a:ext uri="{FF2B5EF4-FFF2-40B4-BE49-F238E27FC236}">
                  <a16:creationId xmlns:a16="http://schemas.microsoft.com/office/drawing/2014/main" id="{21105E18-362A-A9E5-2187-5F4F7361EDDB}"/>
                </a:ext>
              </a:extLst>
            </p:cNvPr>
            <p:cNvSpPr/>
            <p:nvPr/>
          </p:nvSpPr>
          <p:spPr>
            <a:xfrm rot="-2738524">
              <a:off x="10411435" y="1011508"/>
              <a:ext cx="1563792" cy="1495106"/>
            </a:xfrm>
            <a:prstGeom prst="teardrop">
              <a:avLst>
                <a:gd name="adj" fmla="val 128605"/>
              </a:avLst>
            </a:prstGeom>
            <a:solidFill>
              <a:schemeClr val="lt1"/>
            </a:solid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pic>
          <p:nvPicPr>
            <p:cNvPr id="6" name="Google Shape;282;p9" descr="Logotipo, nombre de la empresa&#10;&#10;Descripción generada automáticamente">
              <a:extLst>
                <a:ext uri="{FF2B5EF4-FFF2-40B4-BE49-F238E27FC236}">
                  <a16:creationId xmlns:a16="http://schemas.microsoft.com/office/drawing/2014/main" id="{6BBB442E-5DB5-E10E-595C-0E97D8BC5C9C}"/>
                </a:ext>
              </a:extLst>
            </p:cNvPr>
            <p:cNvPicPr preferRelativeResize="0"/>
            <p:nvPr/>
          </p:nvPicPr>
          <p:blipFill rotWithShape="1">
            <a:blip r:embed="rId2">
              <a:alphaModFix/>
            </a:blip>
            <a:srcRect/>
            <a:stretch/>
          </p:blipFill>
          <p:spPr>
            <a:xfrm>
              <a:off x="10467190" y="1058082"/>
              <a:ext cx="1445110" cy="1157032"/>
            </a:xfrm>
            <a:prstGeom prst="rect">
              <a:avLst/>
            </a:prstGeom>
            <a:noFill/>
            <a:ln>
              <a:noFill/>
            </a:ln>
          </p:spPr>
        </p:pic>
      </p:grpSp>
      <p:sp>
        <p:nvSpPr>
          <p:cNvPr id="7" name="AutoShape 2">
            <a:extLst>
              <a:ext uri="{FF2B5EF4-FFF2-40B4-BE49-F238E27FC236}">
                <a16:creationId xmlns:a16="http://schemas.microsoft.com/office/drawing/2014/main" id="{E389AC22-6615-0F72-07CC-0726E5169328}"/>
              </a:ext>
            </a:extLst>
          </p:cNvPr>
          <p:cNvSpPr>
            <a:spLocks noChangeAspect="1" noChangeArrowheads="1"/>
          </p:cNvSpPr>
          <p:nvPr/>
        </p:nvSpPr>
        <p:spPr bwMode="auto">
          <a:xfrm>
            <a:off x="3276600" y="4419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9" name="Imagen 8" descr="Una montaña con vista al agua&#10;&#10;Descripción generada automáticamente">
            <a:extLst>
              <a:ext uri="{FF2B5EF4-FFF2-40B4-BE49-F238E27FC236}">
                <a16:creationId xmlns:a16="http://schemas.microsoft.com/office/drawing/2014/main" id="{5546DCCA-F08E-8F41-C12D-8C04BF643C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971" y="5016137"/>
            <a:ext cx="3370217" cy="3161211"/>
          </a:xfrm>
          <a:prstGeom prst="ellipse">
            <a:avLst/>
          </a:prstGeom>
        </p:spPr>
      </p:pic>
      <p:sp>
        <p:nvSpPr>
          <p:cNvPr id="10" name="CuadroTexto 9">
            <a:extLst>
              <a:ext uri="{FF2B5EF4-FFF2-40B4-BE49-F238E27FC236}">
                <a16:creationId xmlns:a16="http://schemas.microsoft.com/office/drawing/2014/main" id="{73176C6B-8B8B-A22E-098F-9A958C786F0C}"/>
              </a:ext>
            </a:extLst>
          </p:cNvPr>
          <p:cNvSpPr txBox="1"/>
          <p:nvPr/>
        </p:nvSpPr>
        <p:spPr>
          <a:xfrm>
            <a:off x="135346" y="8657771"/>
            <a:ext cx="319318" cy="369332"/>
          </a:xfrm>
          <a:prstGeom prst="rect">
            <a:avLst/>
          </a:prstGeom>
          <a:noFill/>
        </p:spPr>
        <p:txBody>
          <a:bodyPr wrap="none" rtlCol="0">
            <a:spAutoFit/>
          </a:bodyPr>
          <a:lstStyle/>
          <a:p>
            <a:r>
              <a:rPr lang="es-CL" dirty="0">
                <a:solidFill>
                  <a:srgbClr val="0070C0"/>
                </a:solidFill>
                <a:latin typeface="Montserrat SemiBold" panose="00000700000000000000" pitchFamily="2" charset="0"/>
              </a:rPr>
              <a:t>2</a:t>
            </a:r>
          </a:p>
        </p:txBody>
      </p:sp>
      <p:sp>
        <p:nvSpPr>
          <p:cNvPr id="3" name="Título 1">
            <a:extLst>
              <a:ext uri="{FF2B5EF4-FFF2-40B4-BE49-F238E27FC236}">
                <a16:creationId xmlns:a16="http://schemas.microsoft.com/office/drawing/2014/main" id="{447839BA-8824-392C-9BD0-03024947F935}"/>
              </a:ext>
            </a:extLst>
          </p:cNvPr>
          <p:cNvSpPr txBox="1">
            <a:spLocks/>
          </p:cNvSpPr>
          <p:nvPr/>
        </p:nvSpPr>
        <p:spPr>
          <a:xfrm>
            <a:off x="842746" y="600210"/>
            <a:ext cx="4415247" cy="5287904"/>
          </a:xfrm>
          <a:prstGeom prst="rect">
            <a:avLst/>
          </a:prstGeom>
        </p:spPr>
        <p:txBody>
          <a:bodyPr vert="horz" lIns="91440" tIns="45720" rIns="91440" bIns="45720" rtlCol="0" anchor="b">
            <a:noAutofit/>
          </a:bodyPr>
          <a:lstStyle>
            <a:lvl1pPr algn="r" defTabSz="342900" rtl="0" eaLnBrk="1" latinLnBrk="0" hangingPunct="1">
              <a:spcBef>
                <a:spcPct val="0"/>
              </a:spcBef>
              <a:buNone/>
              <a:defRPr sz="405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12750" indent="-400050" algn="l">
              <a:buFont typeface="+mj-lt"/>
              <a:buAutoNum type="romanUcPeriod"/>
            </a:pPr>
            <a:r>
              <a:rPr lang="es-MX" sz="1600" dirty="0">
                <a:solidFill>
                  <a:srgbClr val="0070C0"/>
                </a:solidFill>
                <a:latin typeface="Montserrat Light" panose="00000400000000000000" pitchFamily="2" charset="0"/>
              </a:rPr>
              <a:t>Antecedentes Generales.</a:t>
            </a:r>
          </a:p>
          <a:p>
            <a:pPr marL="412750" indent="-400050" algn="l">
              <a:buFont typeface="+mj-lt"/>
              <a:buAutoNum type="romanUcPeriod"/>
            </a:pPr>
            <a:r>
              <a:rPr lang="es-MX" sz="1600" dirty="0">
                <a:solidFill>
                  <a:srgbClr val="0070C0"/>
                </a:solidFill>
                <a:latin typeface="Montserrat Light" panose="00000400000000000000" pitchFamily="2" charset="0"/>
              </a:rPr>
              <a:t>Plan estratégico 2021-2025: Nuestra hoja de ruta. </a:t>
            </a:r>
          </a:p>
          <a:p>
            <a:pPr marL="412750" indent="-400050" algn="l">
              <a:buFont typeface="+mj-lt"/>
              <a:buAutoNum type="romanUcPeriod"/>
            </a:pPr>
            <a:r>
              <a:rPr lang="es-MX" sz="1600" dirty="0">
                <a:solidFill>
                  <a:srgbClr val="0070C0"/>
                </a:solidFill>
                <a:latin typeface="Montserrat Light" panose="00000400000000000000" pitchFamily="2" charset="0"/>
              </a:rPr>
              <a:t>Mapa de actores relevantes.</a:t>
            </a:r>
          </a:p>
          <a:p>
            <a:pPr marL="412750" indent="-400050" algn="l">
              <a:buFont typeface="+mj-lt"/>
              <a:buAutoNum type="romanUcPeriod"/>
            </a:pPr>
            <a:r>
              <a:rPr lang="es-MX" sz="1600" dirty="0">
                <a:solidFill>
                  <a:srgbClr val="0070C0"/>
                </a:solidFill>
                <a:latin typeface="Montserrat Light" panose="00000400000000000000" pitchFamily="2" charset="0"/>
              </a:rPr>
              <a:t>Plan de Articulación.</a:t>
            </a:r>
          </a:p>
          <a:p>
            <a:pPr marL="412750" indent="-400050" algn="l">
              <a:buFont typeface="+mj-lt"/>
              <a:buAutoNum type="romanUcPeriod"/>
            </a:pPr>
            <a:r>
              <a:rPr lang="es-MX" sz="1600" dirty="0">
                <a:solidFill>
                  <a:srgbClr val="0070C0"/>
                </a:solidFill>
                <a:latin typeface="Montserrat Light" panose="00000400000000000000" pitchFamily="2" charset="0"/>
              </a:rPr>
              <a:t>Resultados del Primer año de Implementación del plan estratégico 2021-2025.</a:t>
            </a:r>
          </a:p>
          <a:p>
            <a:pPr marL="412750" indent="-400050" algn="l">
              <a:buFont typeface="+mj-lt"/>
              <a:buAutoNum type="romanUcPeriod"/>
            </a:pPr>
            <a:r>
              <a:rPr lang="es-MX" sz="1600" dirty="0">
                <a:solidFill>
                  <a:srgbClr val="0070C0"/>
                </a:solidFill>
                <a:latin typeface="Montserrat Light" panose="00000400000000000000" pitchFamily="2" charset="0"/>
              </a:rPr>
              <a:t>Gobernanza y Estructura de financiamiento.</a:t>
            </a:r>
          </a:p>
          <a:p>
            <a:pPr marL="412750" indent="-400050" algn="l">
              <a:buFont typeface="+mj-lt"/>
              <a:buAutoNum type="romanUcPeriod"/>
            </a:pPr>
            <a:r>
              <a:rPr lang="es-MX" sz="1600">
                <a:solidFill>
                  <a:srgbClr val="0070C0"/>
                </a:solidFill>
                <a:latin typeface="Montserrat Light" panose="00000400000000000000" pitchFamily="2" charset="0"/>
              </a:rPr>
              <a:t>Anexo.</a:t>
            </a:r>
            <a:br>
              <a:rPr lang="es-MX" sz="1600" dirty="0"/>
            </a:br>
            <a:br>
              <a:rPr lang="es-CL" dirty="0"/>
            </a:br>
            <a:endParaRPr lang="es-CL" dirty="0"/>
          </a:p>
        </p:txBody>
      </p:sp>
    </p:spTree>
    <p:extLst>
      <p:ext uri="{BB962C8B-B14F-4D97-AF65-F5344CB8AC3E}">
        <p14:creationId xmlns:p14="http://schemas.microsoft.com/office/powerpoint/2010/main" val="3951978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75000"/>
          </a:schemeClr>
        </a:soli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30CE2AE-5F0C-8EE8-FA3A-B5B47A356A94}"/>
              </a:ext>
            </a:extLst>
          </p:cNvPr>
          <p:cNvSpPr>
            <a:spLocks noGrp="1"/>
          </p:cNvSpPr>
          <p:nvPr>
            <p:ph idx="1"/>
          </p:nvPr>
        </p:nvSpPr>
        <p:spPr>
          <a:xfrm>
            <a:off x="724829" y="6712298"/>
            <a:ext cx="5094506" cy="1324707"/>
          </a:xfrm>
        </p:spPr>
        <p:txBody>
          <a:bodyPr>
            <a:normAutofit/>
          </a:bodyPr>
          <a:lstStyle/>
          <a:p>
            <a:pPr marL="0" indent="0" algn="ctr">
              <a:buNone/>
            </a:pPr>
            <a:r>
              <a:rPr lang="es-MX" sz="2000" dirty="0">
                <a:solidFill>
                  <a:schemeClr val="bg1"/>
                </a:solidFill>
                <a:effectLst>
                  <a:outerShdw blurRad="38100" dist="38100" dir="2700000" algn="tl">
                    <a:srgbClr val="000000">
                      <a:alpha val="43137"/>
                    </a:srgbClr>
                  </a:outerShdw>
                </a:effectLst>
                <a:latin typeface="Montserrat SemiBold" panose="00000700000000000000" pitchFamily="2" charset="0"/>
              </a:rPr>
              <a:t>RESULTADOS PRIMER AÑO DE IMPLEMENTACIÓN DEL PLAN ESTRATRATÉGICO 2021-2025</a:t>
            </a:r>
            <a:endParaRPr lang="es-CL" sz="2000" dirty="0">
              <a:solidFill>
                <a:schemeClr val="bg1"/>
              </a:solidFill>
              <a:effectLst>
                <a:outerShdw blurRad="38100" dist="38100" dir="2700000" algn="tl">
                  <a:srgbClr val="000000">
                    <a:alpha val="43137"/>
                  </a:srgbClr>
                </a:outerShdw>
              </a:effectLst>
              <a:latin typeface="Montserrat SemiBold" panose="00000700000000000000" pitchFamily="2" charset="0"/>
            </a:endParaRPr>
          </a:p>
        </p:txBody>
      </p:sp>
      <p:sp>
        <p:nvSpPr>
          <p:cNvPr id="4" name="CuadroTexto 3">
            <a:extLst>
              <a:ext uri="{FF2B5EF4-FFF2-40B4-BE49-F238E27FC236}">
                <a16:creationId xmlns:a16="http://schemas.microsoft.com/office/drawing/2014/main" id="{81E4AC26-AE37-04EB-5270-5223AD0A1820}"/>
              </a:ext>
            </a:extLst>
          </p:cNvPr>
          <p:cNvSpPr txBox="1"/>
          <p:nvPr/>
        </p:nvSpPr>
        <p:spPr>
          <a:xfrm>
            <a:off x="135346" y="8657771"/>
            <a:ext cx="474810" cy="369332"/>
          </a:xfrm>
          <a:prstGeom prst="rect">
            <a:avLst/>
          </a:prstGeom>
          <a:noFill/>
        </p:spPr>
        <p:txBody>
          <a:bodyPr wrap="none" rtlCol="0">
            <a:spAutoFit/>
          </a:bodyPr>
          <a:lstStyle/>
          <a:p>
            <a:r>
              <a:rPr lang="es-CL" dirty="0">
                <a:solidFill>
                  <a:schemeClr val="bg1"/>
                </a:solidFill>
                <a:latin typeface="Montserrat SemiBold" panose="00000700000000000000" pitchFamily="2" charset="0"/>
              </a:rPr>
              <a:t>20</a:t>
            </a:r>
          </a:p>
        </p:txBody>
      </p:sp>
      <p:sp>
        <p:nvSpPr>
          <p:cNvPr id="5" name="CuadroTexto 4">
            <a:extLst>
              <a:ext uri="{FF2B5EF4-FFF2-40B4-BE49-F238E27FC236}">
                <a16:creationId xmlns:a16="http://schemas.microsoft.com/office/drawing/2014/main" id="{64B2865F-0CC2-B4A5-A8DA-C5313F7AD029}"/>
              </a:ext>
            </a:extLst>
          </p:cNvPr>
          <p:cNvSpPr txBox="1"/>
          <p:nvPr/>
        </p:nvSpPr>
        <p:spPr>
          <a:xfrm>
            <a:off x="1224960" y="1067345"/>
            <a:ext cx="3812006" cy="5478423"/>
          </a:xfrm>
          <a:prstGeom prst="rect">
            <a:avLst/>
          </a:prstGeom>
          <a:noFill/>
          <a:ln>
            <a:noFill/>
          </a:ln>
        </p:spPr>
        <p:txBody>
          <a:bodyPr wrap="none" rtlCol="0">
            <a:spAutoFit/>
          </a:bodyPr>
          <a:lstStyle/>
          <a:p>
            <a:r>
              <a:rPr lang="es-CL" sz="35000" dirty="0">
                <a:solidFill>
                  <a:schemeClr val="bg1">
                    <a:lumMod val="95000"/>
                  </a:schemeClr>
                </a:solidFill>
                <a:effectLst>
                  <a:outerShdw blurRad="38100" dist="38100" dir="2700000" algn="tl">
                    <a:srgbClr val="000000">
                      <a:alpha val="43137"/>
                    </a:srgbClr>
                  </a:outerShdw>
                </a:effectLst>
              </a:rPr>
              <a:t>V.</a:t>
            </a:r>
          </a:p>
        </p:txBody>
      </p:sp>
      <p:grpSp>
        <p:nvGrpSpPr>
          <p:cNvPr id="6" name="Google Shape;280;p9">
            <a:extLst>
              <a:ext uri="{FF2B5EF4-FFF2-40B4-BE49-F238E27FC236}">
                <a16:creationId xmlns:a16="http://schemas.microsoft.com/office/drawing/2014/main" id="{4EC48933-5584-A8BC-7342-2F3ACC5A8705}"/>
              </a:ext>
            </a:extLst>
          </p:cNvPr>
          <p:cNvGrpSpPr/>
          <p:nvPr/>
        </p:nvGrpSpPr>
        <p:grpSpPr>
          <a:xfrm>
            <a:off x="5422900" y="7861300"/>
            <a:ext cx="1320800" cy="1168948"/>
            <a:chOff x="10112187" y="677373"/>
            <a:chExt cx="2162287" cy="2163376"/>
          </a:xfrm>
        </p:grpSpPr>
        <p:sp>
          <p:nvSpPr>
            <p:cNvPr id="7" name="Google Shape;281;p9">
              <a:extLst>
                <a:ext uri="{FF2B5EF4-FFF2-40B4-BE49-F238E27FC236}">
                  <a16:creationId xmlns:a16="http://schemas.microsoft.com/office/drawing/2014/main" id="{67905062-F699-C41E-316E-202136B080D4}"/>
                </a:ext>
              </a:extLst>
            </p:cNvPr>
            <p:cNvSpPr/>
            <p:nvPr/>
          </p:nvSpPr>
          <p:spPr>
            <a:xfrm rot="-2738524">
              <a:off x="10411435" y="1011508"/>
              <a:ext cx="1563792" cy="1495106"/>
            </a:xfrm>
            <a:prstGeom prst="teardrop">
              <a:avLst>
                <a:gd name="adj" fmla="val 128605"/>
              </a:avLst>
            </a:prstGeom>
            <a:solidFill>
              <a:schemeClr val="lt1"/>
            </a:solid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pic>
          <p:nvPicPr>
            <p:cNvPr id="8" name="Google Shape;282;p9" descr="Logotipo, nombre de la empresa&#10;&#10;Descripción generada automáticamente">
              <a:extLst>
                <a:ext uri="{FF2B5EF4-FFF2-40B4-BE49-F238E27FC236}">
                  <a16:creationId xmlns:a16="http://schemas.microsoft.com/office/drawing/2014/main" id="{4180AFEA-6227-C278-2A25-75D1F8DAAA5D}"/>
                </a:ext>
              </a:extLst>
            </p:cNvPr>
            <p:cNvPicPr preferRelativeResize="0"/>
            <p:nvPr/>
          </p:nvPicPr>
          <p:blipFill rotWithShape="1">
            <a:blip r:embed="rId2">
              <a:alphaModFix/>
            </a:blip>
            <a:srcRect/>
            <a:stretch/>
          </p:blipFill>
          <p:spPr>
            <a:xfrm>
              <a:off x="10467190" y="1058082"/>
              <a:ext cx="1445110" cy="1157032"/>
            </a:xfrm>
            <a:prstGeom prst="rect">
              <a:avLst/>
            </a:prstGeom>
            <a:noFill/>
            <a:ln>
              <a:noFill/>
            </a:ln>
          </p:spPr>
        </p:pic>
      </p:grpSp>
    </p:spTree>
    <p:extLst>
      <p:ext uri="{BB962C8B-B14F-4D97-AF65-F5344CB8AC3E}">
        <p14:creationId xmlns:p14="http://schemas.microsoft.com/office/powerpoint/2010/main" val="3030312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280;p9">
            <a:extLst>
              <a:ext uri="{FF2B5EF4-FFF2-40B4-BE49-F238E27FC236}">
                <a16:creationId xmlns:a16="http://schemas.microsoft.com/office/drawing/2014/main" id="{07C7131B-006B-39CE-0E04-A7102AB84A52}"/>
              </a:ext>
            </a:extLst>
          </p:cNvPr>
          <p:cNvGrpSpPr/>
          <p:nvPr/>
        </p:nvGrpSpPr>
        <p:grpSpPr>
          <a:xfrm>
            <a:off x="5422900" y="7861300"/>
            <a:ext cx="1320800" cy="1168948"/>
            <a:chOff x="10112187" y="677373"/>
            <a:chExt cx="2162287" cy="2163376"/>
          </a:xfrm>
        </p:grpSpPr>
        <p:sp>
          <p:nvSpPr>
            <p:cNvPr id="5" name="Google Shape;281;p9">
              <a:extLst>
                <a:ext uri="{FF2B5EF4-FFF2-40B4-BE49-F238E27FC236}">
                  <a16:creationId xmlns:a16="http://schemas.microsoft.com/office/drawing/2014/main" id="{21105E18-362A-A9E5-2187-5F4F7361EDDB}"/>
                </a:ext>
              </a:extLst>
            </p:cNvPr>
            <p:cNvSpPr/>
            <p:nvPr/>
          </p:nvSpPr>
          <p:spPr>
            <a:xfrm rot="-2738524">
              <a:off x="10411435" y="1011508"/>
              <a:ext cx="1563792" cy="1495106"/>
            </a:xfrm>
            <a:prstGeom prst="teardrop">
              <a:avLst>
                <a:gd name="adj" fmla="val 128605"/>
              </a:avLst>
            </a:prstGeom>
            <a:solidFill>
              <a:schemeClr val="lt1"/>
            </a:solid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pic>
          <p:nvPicPr>
            <p:cNvPr id="6" name="Google Shape;282;p9" descr="Logotipo, nombre de la empresa&#10;&#10;Descripción generada automáticamente">
              <a:extLst>
                <a:ext uri="{FF2B5EF4-FFF2-40B4-BE49-F238E27FC236}">
                  <a16:creationId xmlns:a16="http://schemas.microsoft.com/office/drawing/2014/main" id="{6BBB442E-5DB5-E10E-595C-0E97D8BC5C9C}"/>
                </a:ext>
              </a:extLst>
            </p:cNvPr>
            <p:cNvPicPr preferRelativeResize="0"/>
            <p:nvPr/>
          </p:nvPicPr>
          <p:blipFill rotWithShape="1">
            <a:blip r:embed="rId2">
              <a:alphaModFix/>
            </a:blip>
            <a:srcRect/>
            <a:stretch/>
          </p:blipFill>
          <p:spPr>
            <a:xfrm>
              <a:off x="10467190" y="1058082"/>
              <a:ext cx="1445110" cy="1157032"/>
            </a:xfrm>
            <a:prstGeom prst="rect">
              <a:avLst/>
            </a:prstGeom>
            <a:noFill/>
            <a:ln>
              <a:noFill/>
            </a:ln>
          </p:spPr>
        </p:pic>
      </p:grpSp>
      <p:sp>
        <p:nvSpPr>
          <p:cNvPr id="7" name="AutoShape 2">
            <a:extLst>
              <a:ext uri="{FF2B5EF4-FFF2-40B4-BE49-F238E27FC236}">
                <a16:creationId xmlns:a16="http://schemas.microsoft.com/office/drawing/2014/main" id="{E389AC22-6615-0F72-07CC-0726E5169328}"/>
              </a:ext>
            </a:extLst>
          </p:cNvPr>
          <p:cNvSpPr>
            <a:spLocks noChangeAspect="1" noChangeArrowheads="1"/>
          </p:cNvSpPr>
          <p:nvPr/>
        </p:nvSpPr>
        <p:spPr bwMode="auto">
          <a:xfrm>
            <a:off x="3276600" y="4419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10" name="CuadroTexto 9">
            <a:extLst>
              <a:ext uri="{FF2B5EF4-FFF2-40B4-BE49-F238E27FC236}">
                <a16:creationId xmlns:a16="http://schemas.microsoft.com/office/drawing/2014/main" id="{73176C6B-8B8B-A22E-098F-9A958C786F0C}"/>
              </a:ext>
            </a:extLst>
          </p:cNvPr>
          <p:cNvSpPr txBox="1"/>
          <p:nvPr/>
        </p:nvSpPr>
        <p:spPr>
          <a:xfrm>
            <a:off x="135346" y="8657771"/>
            <a:ext cx="407484" cy="369332"/>
          </a:xfrm>
          <a:prstGeom prst="rect">
            <a:avLst/>
          </a:prstGeom>
          <a:noFill/>
        </p:spPr>
        <p:txBody>
          <a:bodyPr wrap="none" rtlCol="0">
            <a:spAutoFit/>
          </a:bodyPr>
          <a:lstStyle/>
          <a:p>
            <a:r>
              <a:rPr lang="es-CL" dirty="0">
                <a:solidFill>
                  <a:srgbClr val="0070C0"/>
                </a:solidFill>
                <a:latin typeface="Montserrat SemiBold" panose="00000700000000000000" pitchFamily="2" charset="0"/>
              </a:rPr>
              <a:t>21</a:t>
            </a:r>
          </a:p>
        </p:txBody>
      </p:sp>
      <p:sp>
        <p:nvSpPr>
          <p:cNvPr id="16" name="CuadroTexto 15">
            <a:extLst>
              <a:ext uri="{FF2B5EF4-FFF2-40B4-BE49-F238E27FC236}">
                <a16:creationId xmlns:a16="http://schemas.microsoft.com/office/drawing/2014/main" id="{81EBA3E5-2A7A-EBDA-0F4A-1F1B652F0E23}"/>
              </a:ext>
            </a:extLst>
          </p:cNvPr>
          <p:cNvSpPr txBox="1"/>
          <p:nvPr/>
        </p:nvSpPr>
        <p:spPr>
          <a:xfrm>
            <a:off x="667348" y="138740"/>
            <a:ext cx="4605455" cy="6127255"/>
          </a:xfrm>
          <a:prstGeom prst="rect">
            <a:avLst/>
          </a:prstGeom>
          <a:noFill/>
        </p:spPr>
        <p:txBody>
          <a:bodyPr wrap="square">
            <a:spAutoFit/>
          </a:bodyPr>
          <a:lstStyle/>
          <a:p>
            <a:pPr>
              <a:lnSpc>
                <a:spcPct val="107000"/>
              </a:lnSpc>
              <a:spcAft>
                <a:spcPts val="800"/>
              </a:spcAft>
            </a:pPr>
            <a:r>
              <a:rPr lang="es-MX" sz="1200" b="1" dirty="0">
                <a:solidFill>
                  <a:srgbClr val="0070C0"/>
                </a:solidFill>
                <a:latin typeface="Montserrat SemiBold" panose="02000505000000020004" pitchFamily="2" charset="77"/>
                <a:ea typeface="Calibri" panose="020F0502020204030204" pitchFamily="34" charset="0"/>
                <a:cs typeface="Calibri" panose="020F0502020204030204" pitchFamily="34" charset="0"/>
              </a:rPr>
              <a:t>LINEA ESTRATÉGICA 1 - GESTION DE LA INFORMACIÓN. </a:t>
            </a:r>
          </a:p>
          <a:p>
            <a:pPr>
              <a:lnSpc>
                <a:spcPct val="107000"/>
              </a:lnSpc>
              <a:spcAft>
                <a:spcPts val="800"/>
              </a:spcAft>
            </a:pPr>
            <a:r>
              <a:rPr lang="es-MX" sz="1200" dirty="0">
                <a:solidFill>
                  <a:srgbClr val="0070C0"/>
                </a:solidFill>
                <a:latin typeface="Montserrat Light" panose="00000400000000000000" pitchFamily="2" charset="0"/>
                <a:ea typeface="Calibri" panose="020F0502020204030204" pitchFamily="34" charset="0"/>
                <a:cs typeface="Calibri" panose="020F0502020204030204" pitchFamily="34" charset="0"/>
              </a:rPr>
              <a:t>En este primer año de operación, comenzó el desarrollo de una plataforma de información colaborativa, dinámica y confiable que contribuya a la toma de decisiones a nivel sectorial, a través de un concentrador (</a:t>
            </a:r>
            <a:r>
              <a:rPr lang="es-MX" sz="1200" dirty="0" err="1">
                <a:solidFill>
                  <a:srgbClr val="0070C0"/>
                </a:solidFill>
                <a:latin typeface="Montserrat Light" panose="00000400000000000000" pitchFamily="2" charset="0"/>
                <a:ea typeface="Calibri" panose="020F0502020204030204" pitchFamily="34" charset="0"/>
                <a:cs typeface="Calibri" panose="020F0502020204030204" pitchFamily="34" charset="0"/>
              </a:rPr>
              <a:t>hub</a:t>
            </a:r>
            <a:r>
              <a:rPr lang="es-MX" sz="1200" dirty="0">
                <a:solidFill>
                  <a:srgbClr val="0070C0"/>
                </a:solidFill>
                <a:latin typeface="Montserrat Light" panose="00000400000000000000" pitchFamily="2" charset="0"/>
                <a:ea typeface="Calibri" panose="020F0502020204030204" pitchFamily="34" charset="0"/>
                <a:cs typeface="Calibri" panose="020F0502020204030204" pitchFamily="34" charset="0"/>
              </a:rPr>
              <a:t>) de información desde fuentes públicas, en el que diferentes proveedores de información se encuentran mediante la co-creación con información fidedigna con respecto del agua en la cuenca del río Maipo. </a:t>
            </a:r>
          </a:p>
          <a:p>
            <a:pPr>
              <a:lnSpc>
                <a:spcPct val="107000"/>
              </a:lnSpc>
              <a:spcAft>
                <a:spcPts val="800"/>
              </a:spcAft>
            </a:pPr>
            <a:r>
              <a:rPr lang="es-MX" sz="1200" dirty="0">
                <a:solidFill>
                  <a:srgbClr val="0070C0"/>
                </a:solidFill>
                <a:latin typeface="Montserrat Light" panose="00000400000000000000" pitchFamily="2" charset="0"/>
                <a:ea typeface="Calibri" panose="020F0502020204030204" pitchFamily="34" charset="0"/>
                <a:cs typeface="Calibri" panose="020F0502020204030204" pitchFamily="34" charset="0"/>
              </a:rPr>
              <a:t>Con esta plataforma se espera contribuir a la planificación y gestión del agua en la Región Metropolitana. A su vez, esta herramienta permitirá a tomadores de decisiones y público general, con un alto estándar técnico, como los principios FAIR (fiable, accesible, interoperable, reusable; Wilkinson et al. 2016) y las variables hídricas esenciales declaradas por la organización meteorológica mundial (https://gcos.wmo.int/en/essential-climate-variables), visualizar y generar reportes relacionados con la oferta, demanda, calidad y uso de agua en la RM a partir de fuentes de datos públicas y privadas,</a:t>
            </a:r>
          </a:p>
          <a:p>
            <a:pPr>
              <a:lnSpc>
                <a:spcPct val="107000"/>
              </a:lnSpc>
              <a:spcAft>
                <a:spcPts val="800"/>
              </a:spcAft>
            </a:pPr>
            <a:r>
              <a:rPr lang="es-MX" sz="1200" dirty="0">
                <a:solidFill>
                  <a:srgbClr val="0070C0"/>
                </a:solidFill>
                <a:latin typeface="Montserrat Light" panose="00000400000000000000" pitchFamily="2" charset="0"/>
                <a:ea typeface="Calibri" panose="020F0502020204030204" pitchFamily="34" charset="0"/>
                <a:cs typeface="Calibri" panose="020F0502020204030204" pitchFamily="34" charset="0"/>
              </a:rPr>
              <a:t>En el año 2021 se estableció formalmente la cooperación con la Universidad del Desarrollo para esta iniciativa, como co-ejecutores. </a:t>
            </a:r>
          </a:p>
          <a:p>
            <a:pPr>
              <a:lnSpc>
                <a:spcPct val="107000"/>
              </a:lnSpc>
              <a:spcAft>
                <a:spcPts val="800"/>
              </a:spcAft>
            </a:pPr>
            <a:r>
              <a:rPr lang="es-MX" sz="1200" dirty="0">
                <a:solidFill>
                  <a:srgbClr val="0070C0"/>
                </a:solidFill>
                <a:latin typeface="Montserrat Light" panose="00000400000000000000" pitchFamily="2" charset="0"/>
                <a:ea typeface="Calibri" panose="020F0502020204030204" pitchFamily="34" charset="0"/>
                <a:cs typeface="Calibri" panose="020F0502020204030204" pitchFamily="34" charset="0"/>
              </a:rPr>
              <a:t>Etapas del Proyecto de desarrollo de una plataforma para la gestión de la Información de agua para la cuenca del río Maipo. </a:t>
            </a:r>
          </a:p>
          <a:p>
            <a:pPr algn="just">
              <a:lnSpc>
                <a:spcPct val="107000"/>
              </a:lnSpc>
              <a:spcAft>
                <a:spcPts val="800"/>
              </a:spcAft>
            </a:pPr>
            <a:endParaRPr lang="es-MX" sz="1200" dirty="0">
              <a:solidFill>
                <a:srgbClr val="0070C0"/>
              </a:solidFill>
              <a:latin typeface="Montserrat Light" panose="00000400000000000000" pitchFamily="2" charset="0"/>
              <a:ea typeface="Calibri" panose="020F0502020204030204" pitchFamily="34" charset="0"/>
              <a:cs typeface="Calibri" panose="020F0502020204030204" pitchFamily="34" charset="0"/>
            </a:endParaRPr>
          </a:p>
        </p:txBody>
      </p:sp>
      <p:pic>
        <p:nvPicPr>
          <p:cNvPr id="2" name="Imagen 1">
            <a:extLst>
              <a:ext uri="{FF2B5EF4-FFF2-40B4-BE49-F238E27FC236}">
                <a16:creationId xmlns:a16="http://schemas.microsoft.com/office/drawing/2014/main" id="{5CE20A89-8757-8E8A-C4BF-7359A6F4586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676" y="5806911"/>
            <a:ext cx="3767146" cy="3148553"/>
          </a:xfrm>
          <a:prstGeom prst="rect">
            <a:avLst/>
          </a:prstGeom>
          <a:noFill/>
        </p:spPr>
      </p:pic>
      <p:sp>
        <p:nvSpPr>
          <p:cNvPr id="11" name="Rectángulo: esquinas superiores, una redondeada y la otra cortada 10">
            <a:extLst>
              <a:ext uri="{FF2B5EF4-FFF2-40B4-BE49-F238E27FC236}">
                <a16:creationId xmlns:a16="http://schemas.microsoft.com/office/drawing/2014/main" id="{E64CEC9C-3EE4-0FE7-5567-25B46DB85C7C}"/>
              </a:ext>
            </a:extLst>
          </p:cNvPr>
          <p:cNvSpPr/>
          <p:nvPr/>
        </p:nvSpPr>
        <p:spPr>
          <a:xfrm flipH="1">
            <a:off x="2064469" y="5693790"/>
            <a:ext cx="3007150" cy="810705"/>
          </a:xfrm>
          <a:prstGeom prst="snipRound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CuadroTexto 8">
            <a:extLst>
              <a:ext uri="{FF2B5EF4-FFF2-40B4-BE49-F238E27FC236}">
                <a16:creationId xmlns:a16="http://schemas.microsoft.com/office/drawing/2014/main" id="{61FA8FEA-096E-289A-9B5C-DEC454B8E36B}"/>
              </a:ext>
            </a:extLst>
          </p:cNvPr>
          <p:cNvSpPr txBox="1"/>
          <p:nvPr/>
        </p:nvSpPr>
        <p:spPr>
          <a:xfrm>
            <a:off x="2112049" y="5788706"/>
            <a:ext cx="3040143" cy="646331"/>
          </a:xfrm>
          <a:prstGeom prst="rect">
            <a:avLst/>
          </a:prstGeom>
          <a:noFill/>
        </p:spPr>
        <p:txBody>
          <a:bodyPr wrap="square">
            <a:spAutoFit/>
          </a:bodyPr>
          <a:lstStyle/>
          <a:p>
            <a:r>
              <a:rPr lang="es-MX" sz="900" dirty="0">
                <a:solidFill>
                  <a:srgbClr val="002060"/>
                </a:solidFill>
              </a:rPr>
              <a:t>ETAPA 1: consiste en la Recopilación y sistematización de información, colaboración con Partes Interesadas, propósitos y objetivos del sistema, diseño de la Plataforma y alojamiento y Mantención del Sistema. </a:t>
            </a:r>
            <a:endParaRPr lang="es-CL" sz="900" dirty="0">
              <a:solidFill>
                <a:srgbClr val="002060"/>
              </a:solidFill>
            </a:endParaRPr>
          </a:p>
        </p:txBody>
      </p:sp>
      <p:sp>
        <p:nvSpPr>
          <p:cNvPr id="12" name="Rectángulo: esquinas superiores, una redondeada y la otra cortada 11">
            <a:extLst>
              <a:ext uri="{FF2B5EF4-FFF2-40B4-BE49-F238E27FC236}">
                <a16:creationId xmlns:a16="http://schemas.microsoft.com/office/drawing/2014/main" id="{14517EAF-0770-159C-F7B2-FF274D0C4BBE}"/>
              </a:ext>
            </a:extLst>
          </p:cNvPr>
          <p:cNvSpPr/>
          <p:nvPr/>
        </p:nvSpPr>
        <p:spPr>
          <a:xfrm flipH="1">
            <a:off x="2094322" y="6967980"/>
            <a:ext cx="3007150" cy="810705"/>
          </a:xfrm>
          <a:prstGeom prst="snipRound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Rectángulo: esquinas superiores, una redondeada y la otra cortada 12">
            <a:extLst>
              <a:ext uri="{FF2B5EF4-FFF2-40B4-BE49-F238E27FC236}">
                <a16:creationId xmlns:a16="http://schemas.microsoft.com/office/drawing/2014/main" id="{0C1151B9-D161-5D6F-90D9-00D12888F347}"/>
              </a:ext>
            </a:extLst>
          </p:cNvPr>
          <p:cNvSpPr/>
          <p:nvPr/>
        </p:nvSpPr>
        <p:spPr>
          <a:xfrm flipH="1">
            <a:off x="2086466" y="8242167"/>
            <a:ext cx="3007150" cy="810705"/>
          </a:xfrm>
          <a:prstGeom prst="snipRound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4" name="CuadroTexto 13">
            <a:extLst>
              <a:ext uri="{FF2B5EF4-FFF2-40B4-BE49-F238E27FC236}">
                <a16:creationId xmlns:a16="http://schemas.microsoft.com/office/drawing/2014/main" id="{4A49BB82-4733-BACA-3A4E-2EF0FF1C74D1}"/>
              </a:ext>
            </a:extLst>
          </p:cNvPr>
          <p:cNvSpPr txBox="1"/>
          <p:nvPr/>
        </p:nvSpPr>
        <p:spPr>
          <a:xfrm>
            <a:off x="2155598" y="7006336"/>
            <a:ext cx="3040143" cy="784830"/>
          </a:xfrm>
          <a:prstGeom prst="rect">
            <a:avLst/>
          </a:prstGeom>
          <a:noFill/>
        </p:spPr>
        <p:txBody>
          <a:bodyPr wrap="square">
            <a:spAutoFit/>
          </a:bodyPr>
          <a:lstStyle/>
          <a:p>
            <a:r>
              <a:rPr lang="es-MX" sz="900" dirty="0">
                <a:solidFill>
                  <a:srgbClr val="002060"/>
                </a:solidFill>
              </a:rPr>
              <a:t>ETAPA 2: Poblamiento de la información, levantamiento de nuevos requerimientos por parte de otros usuarios, incorporación de nuevas capas de información y la Identificación y diseño de aplicaciones (soluciones) específicas.</a:t>
            </a:r>
            <a:endParaRPr lang="es-CL" sz="900" dirty="0">
              <a:solidFill>
                <a:srgbClr val="002060"/>
              </a:solidFill>
            </a:endParaRPr>
          </a:p>
        </p:txBody>
      </p:sp>
      <p:sp>
        <p:nvSpPr>
          <p:cNvPr id="15" name="CuadroTexto 14">
            <a:extLst>
              <a:ext uri="{FF2B5EF4-FFF2-40B4-BE49-F238E27FC236}">
                <a16:creationId xmlns:a16="http://schemas.microsoft.com/office/drawing/2014/main" id="{39A7B9B9-5BEB-2849-2BCB-CC37C6E4E62D}"/>
              </a:ext>
            </a:extLst>
          </p:cNvPr>
          <p:cNvSpPr txBox="1"/>
          <p:nvPr/>
        </p:nvSpPr>
        <p:spPr>
          <a:xfrm>
            <a:off x="2126336" y="8296553"/>
            <a:ext cx="3040143" cy="784830"/>
          </a:xfrm>
          <a:prstGeom prst="rect">
            <a:avLst/>
          </a:prstGeom>
          <a:noFill/>
        </p:spPr>
        <p:txBody>
          <a:bodyPr wrap="square">
            <a:spAutoFit/>
          </a:bodyPr>
          <a:lstStyle/>
          <a:p>
            <a:r>
              <a:rPr lang="es-MX" sz="900" dirty="0">
                <a:solidFill>
                  <a:srgbClr val="002060"/>
                </a:solidFill>
              </a:rPr>
              <a:t>ETAPA 3: operación sistemática y mantención del sistema, diseño de un mecanismo de incorporación de datos, diseño e implementación de la evaluación de impacto de la plataforma, con indicadores, alcances y uso del Sistema</a:t>
            </a:r>
            <a:endParaRPr lang="es-CL" sz="900" dirty="0">
              <a:solidFill>
                <a:srgbClr val="002060"/>
              </a:solidFill>
            </a:endParaRPr>
          </a:p>
        </p:txBody>
      </p:sp>
    </p:spTree>
    <p:extLst>
      <p:ext uri="{BB962C8B-B14F-4D97-AF65-F5344CB8AC3E}">
        <p14:creationId xmlns:p14="http://schemas.microsoft.com/office/powerpoint/2010/main" val="552645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280;p9">
            <a:extLst>
              <a:ext uri="{FF2B5EF4-FFF2-40B4-BE49-F238E27FC236}">
                <a16:creationId xmlns:a16="http://schemas.microsoft.com/office/drawing/2014/main" id="{07C7131B-006B-39CE-0E04-A7102AB84A52}"/>
              </a:ext>
            </a:extLst>
          </p:cNvPr>
          <p:cNvGrpSpPr/>
          <p:nvPr/>
        </p:nvGrpSpPr>
        <p:grpSpPr>
          <a:xfrm>
            <a:off x="5422900" y="7861300"/>
            <a:ext cx="1320800" cy="1168948"/>
            <a:chOff x="10112187" y="677373"/>
            <a:chExt cx="2162287" cy="2163376"/>
          </a:xfrm>
        </p:grpSpPr>
        <p:sp>
          <p:nvSpPr>
            <p:cNvPr id="5" name="Google Shape;281;p9">
              <a:extLst>
                <a:ext uri="{FF2B5EF4-FFF2-40B4-BE49-F238E27FC236}">
                  <a16:creationId xmlns:a16="http://schemas.microsoft.com/office/drawing/2014/main" id="{21105E18-362A-A9E5-2187-5F4F7361EDDB}"/>
                </a:ext>
              </a:extLst>
            </p:cNvPr>
            <p:cNvSpPr/>
            <p:nvPr/>
          </p:nvSpPr>
          <p:spPr>
            <a:xfrm rot="-2738524">
              <a:off x="10411435" y="1011508"/>
              <a:ext cx="1563792" cy="1495106"/>
            </a:xfrm>
            <a:prstGeom prst="teardrop">
              <a:avLst>
                <a:gd name="adj" fmla="val 128605"/>
              </a:avLst>
            </a:prstGeom>
            <a:solidFill>
              <a:schemeClr val="lt1"/>
            </a:solid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pic>
          <p:nvPicPr>
            <p:cNvPr id="6" name="Google Shape;282;p9" descr="Logotipo, nombre de la empresa&#10;&#10;Descripción generada automáticamente">
              <a:extLst>
                <a:ext uri="{FF2B5EF4-FFF2-40B4-BE49-F238E27FC236}">
                  <a16:creationId xmlns:a16="http://schemas.microsoft.com/office/drawing/2014/main" id="{6BBB442E-5DB5-E10E-595C-0E97D8BC5C9C}"/>
                </a:ext>
              </a:extLst>
            </p:cNvPr>
            <p:cNvPicPr preferRelativeResize="0"/>
            <p:nvPr/>
          </p:nvPicPr>
          <p:blipFill rotWithShape="1">
            <a:blip r:embed="rId2">
              <a:alphaModFix/>
            </a:blip>
            <a:srcRect/>
            <a:stretch/>
          </p:blipFill>
          <p:spPr>
            <a:xfrm>
              <a:off x="10467190" y="1058082"/>
              <a:ext cx="1445110" cy="1157032"/>
            </a:xfrm>
            <a:prstGeom prst="rect">
              <a:avLst/>
            </a:prstGeom>
            <a:noFill/>
            <a:ln>
              <a:noFill/>
            </a:ln>
          </p:spPr>
        </p:pic>
      </p:grpSp>
      <p:sp>
        <p:nvSpPr>
          <p:cNvPr id="7" name="AutoShape 2">
            <a:extLst>
              <a:ext uri="{FF2B5EF4-FFF2-40B4-BE49-F238E27FC236}">
                <a16:creationId xmlns:a16="http://schemas.microsoft.com/office/drawing/2014/main" id="{E389AC22-6615-0F72-07CC-0726E5169328}"/>
              </a:ext>
            </a:extLst>
          </p:cNvPr>
          <p:cNvSpPr>
            <a:spLocks noChangeAspect="1" noChangeArrowheads="1"/>
          </p:cNvSpPr>
          <p:nvPr/>
        </p:nvSpPr>
        <p:spPr bwMode="auto">
          <a:xfrm>
            <a:off x="3276600" y="4419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10" name="CuadroTexto 9">
            <a:extLst>
              <a:ext uri="{FF2B5EF4-FFF2-40B4-BE49-F238E27FC236}">
                <a16:creationId xmlns:a16="http://schemas.microsoft.com/office/drawing/2014/main" id="{73176C6B-8B8B-A22E-098F-9A958C786F0C}"/>
              </a:ext>
            </a:extLst>
          </p:cNvPr>
          <p:cNvSpPr txBox="1"/>
          <p:nvPr/>
        </p:nvSpPr>
        <p:spPr>
          <a:xfrm>
            <a:off x="135346" y="8657771"/>
            <a:ext cx="453970" cy="369332"/>
          </a:xfrm>
          <a:prstGeom prst="rect">
            <a:avLst/>
          </a:prstGeom>
          <a:noFill/>
        </p:spPr>
        <p:txBody>
          <a:bodyPr wrap="none" rtlCol="0">
            <a:spAutoFit/>
          </a:bodyPr>
          <a:lstStyle/>
          <a:p>
            <a:r>
              <a:rPr lang="es-CL" dirty="0">
                <a:solidFill>
                  <a:srgbClr val="0070C0"/>
                </a:solidFill>
                <a:latin typeface="Montserrat SemiBold" panose="00000700000000000000" pitchFamily="2" charset="0"/>
              </a:rPr>
              <a:t>22</a:t>
            </a:r>
          </a:p>
        </p:txBody>
      </p:sp>
      <p:sp>
        <p:nvSpPr>
          <p:cNvPr id="16" name="CuadroTexto 15">
            <a:extLst>
              <a:ext uri="{FF2B5EF4-FFF2-40B4-BE49-F238E27FC236}">
                <a16:creationId xmlns:a16="http://schemas.microsoft.com/office/drawing/2014/main" id="{81EBA3E5-2A7A-EBDA-0F4A-1F1B652F0E23}"/>
              </a:ext>
            </a:extLst>
          </p:cNvPr>
          <p:cNvSpPr txBox="1"/>
          <p:nvPr/>
        </p:nvSpPr>
        <p:spPr>
          <a:xfrm>
            <a:off x="516520" y="2580282"/>
            <a:ext cx="4771917" cy="6617517"/>
          </a:xfrm>
          <a:prstGeom prst="rect">
            <a:avLst/>
          </a:prstGeom>
          <a:noFill/>
        </p:spPr>
        <p:txBody>
          <a:bodyPr wrap="square">
            <a:spAutoFit/>
          </a:bodyPr>
          <a:lstStyle/>
          <a:p>
            <a:pPr algn="just">
              <a:lnSpc>
                <a:spcPct val="107000"/>
              </a:lnSpc>
              <a:spcAft>
                <a:spcPts val="800"/>
              </a:spcAft>
            </a:pPr>
            <a:r>
              <a:rPr lang="es-MX" sz="1200" b="1" dirty="0">
                <a:solidFill>
                  <a:srgbClr val="0070C0"/>
                </a:solidFill>
                <a:latin typeface="Montserrat SemiBold" panose="02000505000000020004" pitchFamily="2" charset="77"/>
                <a:ea typeface="Calibri" panose="020F0502020204030204" pitchFamily="34" charset="0"/>
                <a:cs typeface="Calibri" panose="020F0502020204030204" pitchFamily="34" charset="0"/>
              </a:rPr>
              <a:t>LINEA ESTRATÉGICA 2 - PROTECCIÓN DE LOS SISTEMAS HÍDRICOS Y SUS ECOSISTEMAS ASOCIADOS. </a:t>
            </a:r>
          </a:p>
          <a:p>
            <a:pPr>
              <a:lnSpc>
                <a:spcPct val="107000"/>
              </a:lnSpc>
              <a:spcAft>
                <a:spcPts val="800"/>
              </a:spcAft>
            </a:pPr>
            <a:r>
              <a:rPr lang="es-MX" sz="1200" dirty="0">
                <a:solidFill>
                  <a:srgbClr val="0070C0"/>
                </a:solidFill>
                <a:latin typeface="Montserrat Light" panose="00000400000000000000" pitchFamily="2" charset="0"/>
                <a:ea typeface="Calibri" panose="020F0502020204030204" pitchFamily="34" charset="0"/>
                <a:cs typeface="Calibri" panose="020F0502020204030204" pitchFamily="34" charset="0"/>
              </a:rPr>
              <a:t>A partir de lo establecido se espera desarrollar y contribuir en la implementación de un Plan de Conservación para la Cuenca del Río Maipo, a través de iniciativas que privilegien las soluciones basadas en la naturaleza (SBN), cuyo enfoque hídrico promueva incidir en la mantención y mejora de calidad y cantidad de agua de la misma, considerando los distintos escenarios actuales, la sequía y el cambio climático.</a:t>
            </a:r>
          </a:p>
          <a:p>
            <a:pPr>
              <a:lnSpc>
                <a:spcPct val="107000"/>
              </a:lnSpc>
              <a:spcAft>
                <a:spcPts val="800"/>
              </a:spcAft>
            </a:pPr>
            <a:r>
              <a:rPr lang="es-MX" sz="1200" dirty="0">
                <a:solidFill>
                  <a:srgbClr val="0070C0"/>
                </a:solidFill>
                <a:latin typeface="Montserrat Light" panose="00000400000000000000" pitchFamily="2" charset="0"/>
                <a:ea typeface="Calibri" panose="020F0502020204030204" pitchFamily="34" charset="0"/>
                <a:cs typeface="Calibri" panose="020F0502020204030204" pitchFamily="34" charset="0"/>
              </a:rPr>
              <a:t>Para ello, durante este primer año, se realizaron las gestiones para establecer una primera aproximación a dicho plan, recopilando los estudios, planes y documentos robustos orientados a la identificación de aquellos ecosistemas relevantes en la regulación y fortalecimiento del régimen hídrico. Así se han evaluado sistemas alto andinos, así como se han identificado iniciativas presentes en la cuenca que contribuyen, en alguna dimensión, a la protección de los recursos hídricos en calidad y/o cantidad. </a:t>
            </a:r>
          </a:p>
          <a:p>
            <a:pPr>
              <a:lnSpc>
                <a:spcPct val="107000"/>
              </a:lnSpc>
              <a:spcAft>
                <a:spcPts val="800"/>
              </a:spcAft>
            </a:pPr>
            <a:r>
              <a:rPr lang="es-MX" sz="1200" dirty="0">
                <a:solidFill>
                  <a:srgbClr val="0070C0"/>
                </a:solidFill>
                <a:latin typeface="Montserrat Light" panose="00000400000000000000" pitchFamily="2" charset="0"/>
                <a:ea typeface="Calibri" panose="020F0502020204030204" pitchFamily="34" charset="0"/>
                <a:cs typeface="Calibri" panose="020F0502020204030204" pitchFamily="34" charset="0"/>
              </a:rPr>
              <a:t>Para avanzar en las distintas actividades propuestas inicialmente para esta línea de acción estratégica, se establecieron alianzas y colaboraciones con organismos que comparten los objetivos estratégicos de FDA-SM, destacando para este primer año la formalización de la alianza con Fundación Chile, en el marco de su iniciativa Escenarios Hídricos 2030, que hasta ahora a logrado identificar zonas de la cuenca del río Maipo con mayor potencial de conservación, restauración o protección, posibilitando la ejecución e implementación de un piloto en alguna de estas áreas.</a:t>
            </a:r>
          </a:p>
          <a:p>
            <a:pPr algn="just">
              <a:lnSpc>
                <a:spcPct val="107000"/>
              </a:lnSpc>
              <a:spcAft>
                <a:spcPts val="800"/>
              </a:spcAft>
            </a:pPr>
            <a:endParaRPr lang="es-MX" sz="1200" dirty="0">
              <a:solidFill>
                <a:srgbClr val="0070C0"/>
              </a:solidFill>
              <a:latin typeface="Montserrat Light" panose="00000400000000000000" pitchFamily="2" charset="0"/>
              <a:ea typeface="Calibri" panose="020F0502020204030204" pitchFamily="34" charset="0"/>
              <a:cs typeface="Calibri" panose="020F0502020204030204" pitchFamily="34" charset="0"/>
            </a:endParaRPr>
          </a:p>
        </p:txBody>
      </p:sp>
      <p:pic>
        <p:nvPicPr>
          <p:cNvPr id="8" name="Imagen 7" descr="Diagrama&#10;&#10;Descripción generada automáticamente">
            <a:extLst>
              <a:ext uri="{FF2B5EF4-FFF2-40B4-BE49-F238E27FC236}">
                <a16:creationId xmlns:a16="http://schemas.microsoft.com/office/drawing/2014/main" id="{34FB19AA-1D9D-FF49-5274-EA2AFAC291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936" y="225877"/>
            <a:ext cx="4608941" cy="2261187"/>
          </a:xfrm>
          <a:prstGeom prst="rect">
            <a:avLst/>
          </a:prstGeom>
          <a:ln>
            <a:solidFill>
              <a:srgbClr val="4472C4">
                <a:hueOff val="0"/>
                <a:satOff val="0"/>
                <a:lumOff val="0"/>
              </a:srgbClr>
            </a:solidFill>
          </a:ln>
        </p:spPr>
      </p:pic>
    </p:spTree>
    <p:extLst>
      <p:ext uri="{BB962C8B-B14F-4D97-AF65-F5344CB8AC3E}">
        <p14:creationId xmlns:p14="http://schemas.microsoft.com/office/powerpoint/2010/main" val="886102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280;p9">
            <a:extLst>
              <a:ext uri="{FF2B5EF4-FFF2-40B4-BE49-F238E27FC236}">
                <a16:creationId xmlns:a16="http://schemas.microsoft.com/office/drawing/2014/main" id="{07C7131B-006B-39CE-0E04-A7102AB84A52}"/>
              </a:ext>
            </a:extLst>
          </p:cNvPr>
          <p:cNvGrpSpPr/>
          <p:nvPr/>
        </p:nvGrpSpPr>
        <p:grpSpPr>
          <a:xfrm>
            <a:off x="5422900" y="7861300"/>
            <a:ext cx="1320800" cy="1168948"/>
            <a:chOff x="10112187" y="677373"/>
            <a:chExt cx="2162287" cy="2163376"/>
          </a:xfrm>
        </p:grpSpPr>
        <p:sp>
          <p:nvSpPr>
            <p:cNvPr id="5" name="Google Shape;281;p9">
              <a:extLst>
                <a:ext uri="{FF2B5EF4-FFF2-40B4-BE49-F238E27FC236}">
                  <a16:creationId xmlns:a16="http://schemas.microsoft.com/office/drawing/2014/main" id="{21105E18-362A-A9E5-2187-5F4F7361EDDB}"/>
                </a:ext>
              </a:extLst>
            </p:cNvPr>
            <p:cNvSpPr/>
            <p:nvPr/>
          </p:nvSpPr>
          <p:spPr>
            <a:xfrm rot="-2738524">
              <a:off x="10411435" y="1011508"/>
              <a:ext cx="1563792" cy="1495106"/>
            </a:xfrm>
            <a:prstGeom prst="teardrop">
              <a:avLst>
                <a:gd name="adj" fmla="val 128605"/>
              </a:avLst>
            </a:prstGeom>
            <a:solidFill>
              <a:schemeClr val="lt1"/>
            </a:solid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pic>
          <p:nvPicPr>
            <p:cNvPr id="6" name="Google Shape;282;p9" descr="Logotipo, nombre de la empresa&#10;&#10;Descripción generada automáticamente">
              <a:extLst>
                <a:ext uri="{FF2B5EF4-FFF2-40B4-BE49-F238E27FC236}">
                  <a16:creationId xmlns:a16="http://schemas.microsoft.com/office/drawing/2014/main" id="{6BBB442E-5DB5-E10E-595C-0E97D8BC5C9C}"/>
                </a:ext>
              </a:extLst>
            </p:cNvPr>
            <p:cNvPicPr preferRelativeResize="0"/>
            <p:nvPr/>
          </p:nvPicPr>
          <p:blipFill rotWithShape="1">
            <a:blip r:embed="rId2">
              <a:alphaModFix/>
            </a:blip>
            <a:srcRect/>
            <a:stretch/>
          </p:blipFill>
          <p:spPr>
            <a:xfrm>
              <a:off x="10467190" y="1058082"/>
              <a:ext cx="1445110" cy="1157032"/>
            </a:xfrm>
            <a:prstGeom prst="rect">
              <a:avLst/>
            </a:prstGeom>
            <a:noFill/>
            <a:ln>
              <a:noFill/>
            </a:ln>
          </p:spPr>
        </p:pic>
      </p:grpSp>
      <p:sp>
        <p:nvSpPr>
          <p:cNvPr id="7" name="AutoShape 2">
            <a:extLst>
              <a:ext uri="{FF2B5EF4-FFF2-40B4-BE49-F238E27FC236}">
                <a16:creationId xmlns:a16="http://schemas.microsoft.com/office/drawing/2014/main" id="{E389AC22-6615-0F72-07CC-0726E5169328}"/>
              </a:ext>
            </a:extLst>
          </p:cNvPr>
          <p:cNvSpPr>
            <a:spLocks noChangeAspect="1" noChangeArrowheads="1"/>
          </p:cNvSpPr>
          <p:nvPr/>
        </p:nvSpPr>
        <p:spPr bwMode="auto">
          <a:xfrm>
            <a:off x="3276600" y="4419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10" name="CuadroTexto 9">
            <a:extLst>
              <a:ext uri="{FF2B5EF4-FFF2-40B4-BE49-F238E27FC236}">
                <a16:creationId xmlns:a16="http://schemas.microsoft.com/office/drawing/2014/main" id="{73176C6B-8B8B-A22E-098F-9A958C786F0C}"/>
              </a:ext>
            </a:extLst>
          </p:cNvPr>
          <p:cNvSpPr txBox="1"/>
          <p:nvPr/>
        </p:nvSpPr>
        <p:spPr>
          <a:xfrm>
            <a:off x="135346" y="8657771"/>
            <a:ext cx="453970" cy="369332"/>
          </a:xfrm>
          <a:prstGeom prst="rect">
            <a:avLst/>
          </a:prstGeom>
          <a:noFill/>
        </p:spPr>
        <p:txBody>
          <a:bodyPr wrap="none" rtlCol="0">
            <a:spAutoFit/>
          </a:bodyPr>
          <a:lstStyle/>
          <a:p>
            <a:r>
              <a:rPr lang="es-CL" dirty="0">
                <a:solidFill>
                  <a:srgbClr val="0070C0"/>
                </a:solidFill>
                <a:latin typeface="Montserrat SemiBold" panose="00000700000000000000" pitchFamily="2" charset="0"/>
              </a:rPr>
              <a:t>23</a:t>
            </a:r>
          </a:p>
        </p:txBody>
      </p:sp>
      <p:sp>
        <p:nvSpPr>
          <p:cNvPr id="16" name="CuadroTexto 15">
            <a:extLst>
              <a:ext uri="{FF2B5EF4-FFF2-40B4-BE49-F238E27FC236}">
                <a16:creationId xmlns:a16="http://schemas.microsoft.com/office/drawing/2014/main" id="{81EBA3E5-2A7A-EBDA-0F4A-1F1B652F0E23}"/>
              </a:ext>
            </a:extLst>
          </p:cNvPr>
          <p:cNvSpPr txBox="1"/>
          <p:nvPr/>
        </p:nvSpPr>
        <p:spPr>
          <a:xfrm>
            <a:off x="563655" y="264050"/>
            <a:ext cx="4771917" cy="8491107"/>
          </a:xfrm>
          <a:prstGeom prst="rect">
            <a:avLst/>
          </a:prstGeom>
          <a:noFill/>
        </p:spPr>
        <p:txBody>
          <a:bodyPr wrap="square">
            <a:spAutoFit/>
          </a:bodyPr>
          <a:lstStyle/>
          <a:p>
            <a:pPr>
              <a:lnSpc>
                <a:spcPct val="107000"/>
              </a:lnSpc>
              <a:spcAft>
                <a:spcPts val="800"/>
              </a:spcAft>
            </a:pPr>
            <a:r>
              <a:rPr lang="es-MX" sz="1200" dirty="0">
                <a:solidFill>
                  <a:srgbClr val="0070C0"/>
                </a:solidFill>
                <a:latin typeface="Montserrat Light" panose="00000400000000000000" pitchFamily="2" charset="0"/>
                <a:ea typeface="Calibri" panose="020F0502020204030204" pitchFamily="34" charset="0"/>
                <a:cs typeface="Calibri" panose="020F0502020204030204" pitchFamily="34" charset="0"/>
              </a:rPr>
              <a:t>Por otro lado, durante este primer año se finalizaron dos estudios en el área altoandina de la cuenca, desarrollados por el Centro de Cambio Global, de la Pontificia Universidad Católica de Chile (CCG-UC). El primero de ellos corresponde al desarrollo de “Modelos de Servicios Ecosistémicos para la Cuenca Alta del río Maipo” y, a partir de estos modelos se realizó un “Estudio de retorno a la inversión (ROI) de acciones de conservación, restauración y protección para la Cuenca Alta del río Maipo”. Estos estudios contribuyen como base a la identificación, caracterización y priorización de sitios de la parte alta de la cuenca del río Maipo, para implementar en ella potenciales acciones de conservación, restauración y protección. </a:t>
            </a:r>
          </a:p>
          <a:p>
            <a:pPr>
              <a:lnSpc>
                <a:spcPct val="107000"/>
              </a:lnSpc>
              <a:spcAft>
                <a:spcPts val="800"/>
              </a:spcAft>
            </a:pPr>
            <a:r>
              <a:rPr lang="es-MX" sz="1200" dirty="0">
                <a:solidFill>
                  <a:srgbClr val="0070C0"/>
                </a:solidFill>
                <a:latin typeface="Montserrat Light" panose="00000400000000000000" pitchFamily="2" charset="0"/>
                <a:ea typeface="Calibri" panose="020F0502020204030204" pitchFamily="34" charset="0"/>
                <a:cs typeface="Calibri" panose="020F0502020204030204" pitchFamily="34" charset="0"/>
              </a:rPr>
              <a:t>Para la elaboración del Plan de Conservación para la cuenca del Río Maipo, se ha privilegiado el identificar y articular las diversas iniciativas que se están desarrollando in situ, tanto públicas como privadas, y con base en ello, definir las oportunidades de inversión y desarrollo de iniciativas de conservación, restauración y/o protección de ecosistemas relevantes para la seguridad hídrica de la cuenca, que contengan los elementos claves para alcanzar el propósito del FDA-SM. </a:t>
            </a:r>
          </a:p>
          <a:p>
            <a:pPr>
              <a:lnSpc>
                <a:spcPct val="107000"/>
              </a:lnSpc>
              <a:spcAft>
                <a:spcPts val="800"/>
              </a:spcAft>
            </a:pPr>
            <a:r>
              <a:rPr lang="es-MX" sz="1200" dirty="0">
                <a:solidFill>
                  <a:srgbClr val="0070C0"/>
                </a:solidFill>
                <a:latin typeface="Montserrat Light" panose="00000400000000000000" pitchFamily="2" charset="0"/>
                <a:ea typeface="Calibri" panose="020F0502020204030204" pitchFamily="34" charset="0"/>
                <a:cs typeface="Calibri" panose="020F0502020204030204" pitchFamily="34" charset="0"/>
              </a:rPr>
              <a:t>La elaboración de un Plan de Conservación con enfoque ecosistémico, además de tener un objetivo en materia hídrica, tiene el potencial de cubrir y proteger aspectos de la biodiversidad como consecuencia de las actividades a ejecutar. Dentro del diseño del Plan, se considerarán algunos de los instrumentos o herramientas que han surgido de la institucionalidad pública, como la actualización de la “Estrategia Regional para la Conservación de la Biodiversidad en la Región Metropolitana, 2015-2025”, la “Planificación Ecológica y Propuesta de Infraestructura Ecológica, incluyendo Objetivos Ambientales Zonificados para protección, restauración y uso sustentable de la biodiversidad y sus servicios ecosistémicos, 2016”, el Proyecto GEF MMA/PNUD Sistema Nacional de Áreas Protegidas, la Guía Metodológica para la integración de las áreas protegidas y las áreas de soporte en los Planes Regionales de Ordenamiento Territorial (PROT), en el contexto de la adaptación al cambio climático, entre otros. </a:t>
            </a:r>
          </a:p>
          <a:p>
            <a:pPr algn="just">
              <a:lnSpc>
                <a:spcPct val="107000"/>
              </a:lnSpc>
              <a:spcAft>
                <a:spcPts val="800"/>
              </a:spcAft>
            </a:pPr>
            <a:endParaRPr lang="es-MX" sz="1200" dirty="0">
              <a:solidFill>
                <a:srgbClr val="0070C0"/>
              </a:solidFill>
              <a:latin typeface="Montserrat Light" panose="00000400000000000000" pitchFamily="2"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6120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280;p9">
            <a:extLst>
              <a:ext uri="{FF2B5EF4-FFF2-40B4-BE49-F238E27FC236}">
                <a16:creationId xmlns:a16="http://schemas.microsoft.com/office/drawing/2014/main" id="{07C7131B-006B-39CE-0E04-A7102AB84A52}"/>
              </a:ext>
            </a:extLst>
          </p:cNvPr>
          <p:cNvGrpSpPr/>
          <p:nvPr/>
        </p:nvGrpSpPr>
        <p:grpSpPr>
          <a:xfrm>
            <a:off x="5422900" y="7861300"/>
            <a:ext cx="1320800" cy="1168948"/>
            <a:chOff x="10112187" y="677373"/>
            <a:chExt cx="2162287" cy="2163376"/>
          </a:xfrm>
        </p:grpSpPr>
        <p:sp>
          <p:nvSpPr>
            <p:cNvPr id="5" name="Google Shape;281;p9">
              <a:extLst>
                <a:ext uri="{FF2B5EF4-FFF2-40B4-BE49-F238E27FC236}">
                  <a16:creationId xmlns:a16="http://schemas.microsoft.com/office/drawing/2014/main" id="{21105E18-362A-A9E5-2187-5F4F7361EDDB}"/>
                </a:ext>
              </a:extLst>
            </p:cNvPr>
            <p:cNvSpPr/>
            <p:nvPr/>
          </p:nvSpPr>
          <p:spPr>
            <a:xfrm rot="-2738524">
              <a:off x="10411435" y="1011508"/>
              <a:ext cx="1563792" cy="1495106"/>
            </a:xfrm>
            <a:prstGeom prst="teardrop">
              <a:avLst>
                <a:gd name="adj" fmla="val 128605"/>
              </a:avLst>
            </a:prstGeom>
            <a:solidFill>
              <a:schemeClr val="lt1"/>
            </a:solid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pic>
          <p:nvPicPr>
            <p:cNvPr id="6" name="Google Shape;282;p9" descr="Logotipo, nombre de la empresa&#10;&#10;Descripción generada automáticamente">
              <a:extLst>
                <a:ext uri="{FF2B5EF4-FFF2-40B4-BE49-F238E27FC236}">
                  <a16:creationId xmlns:a16="http://schemas.microsoft.com/office/drawing/2014/main" id="{6BBB442E-5DB5-E10E-595C-0E97D8BC5C9C}"/>
                </a:ext>
              </a:extLst>
            </p:cNvPr>
            <p:cNvPicPr preferRelativeResize="0"/>
            <p:nvPr/>
          </p:nvPicPr>
          <p:blipFill rotWithShape="1">
            <a:blip r:embed="rId2">
              <a:alphaModFix/>
            </a:blip>
            <a:srcRect/>
            <a:stretch/>
          </p:blipFill>
          <p:spPr>
            <a:xfrm>
              <a:off x="10467190" y="1058082"/>
              <a:ext cx="1445110" cy="1157032"/>
            </a:xfrm>
            <a:prstGeom prst="rect">
              <a:avLst/>
            </a:prstGeom>
            <a:noFill/>
            <a:ln>
              <a:noFill/>
            </a:ln>
          </p:spPr>
        </p:pic>
      </p:grpSp>
      <p:sp>
        <p:nvSpPr>
          <p:cNvPr id="7" name="AutoShape 2">
            <a:extLst>
              <a:ext uri="{FF2B5EF4-FFF2-40B4-BE49-F238E27FC236}">
                <a16:creationId xmlns:a16="http://schemas.microsoft.com/office/drawing/2014/main" id="{E389AC22-6615-0F72-07CC-0726E5169328}"/>
              </a:ext>
            </a:extLst>
          </p:cNvPr>
          <p:cNvSpPr>
            <a:spLocks noChangeAspect="1" noChangeArrowheads="1"/>
          </p:cNvSpPr>
          <p:nvPr/>
        </p:nvSpPr>
        <p:spPr bwMode="auto">
          <a:xfrm>
            <a:off x="3276600" y="4419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10" name="CuadroTexto 9">
            <a:extLst>
              <a:ext uri="{FF2B5EF4-FFF2-40B4-BE49-F238E27FC236}">
                <a16:creationId xmlns:a16="http://schemas.microsoft.com/office/drawing/2014/main" id="{73176C6B-8B8B-A22E-098F-9A958C786F0C}"/>
              </a:ext>
            </a:extLst>
          </p:cNvPr>
          <p:cNvSpPr txBox="1"/>
          <p:nvPr/>
        </p:nvSpPr>
        <p:spPr>
          <a:xfrm>
            <a:off x="135346" y="8657771"/>
            <a:ext cx="476412" cy="369332"/>
          </a:xfrm>
          <a:prstGeom prst="rect">
            <a:avLst/>
          </a:prstGeom>
          <a:noFill/>
        </p:spPr>
        <p:txBody>
          <a:bodyPr wrap="none" rtlCol="0">
            <a:spAutoFit/>
          </a:bodyPr>
          <a:lstStyle/>
          <a:p>
            <a:r>
              <a:rPr lang="es-CL" dirty="0">
                <a:solidFill>
                  <a:srgbClr val="0070C0"/>
                </a:solidFill>
                <a:latin typeface="Montserrat SemiBold" panose="00000700000000000000" pitchFamily="2" charset="0"/>
              </a:rPr>
              <a:t>24</a:t>
            </a:r>
          </a:p>
        </p:txBody>
      </p:sp>
      <p:sp>
        <p:nvSpPr>
          <p:cNvPr id="3" name="CuadroTexto 2">
            <a:extLst>
              <a:ext uri="{FF2B5EF4-FFF2-40B4-BE49-F238E27FC236}">
                <a16:creationId xmlns:a16="http://schemas.microsoft.com/office/drawing/2014/main" id="{C04C4007-C970-9997-5088-006F1D6192B8}"/>
              </a:ext>
            </a:extLst>
          </p:cNvPr>
          <p:cNvSpPr txBox="1"/>
          <p:nvPr/>
        </p:nvSpPr>
        <p:spPr>
          <a:xfrm>
            <a:off x="716055" y="416450"/>
            <a:ext cx="4771917" cy="1859548"/>
          </a:xfrm>
          <a:prstGeom prst="rect">
            <a:avLst/>
          </a:prstGeom>
          <a:noFill/>
        </p:spPr>
        <p:txBody>
          <a:bodyPr wrap="square">
            <a:spAutoFit/>
          </a:bodyPr>
          <a:lstStyle/>
          <a:p>
            <a:pPr>
              <a:lnSpc>
                <a:spcPct val="107000"/>
              </a:lnSpc>
              <a:spcAft>
                <a:spcPts val="800"/>
              </a:spcAft>
            </a:pPr>
            <a:r>
              <a:rPr lang="es-MX" sz="1200" dirty="0">
                <a:solidFill>
                  <a:srgbClr val="0070C0"/>
                </a:solidFill>
                <a:latin typeface="Montserrat Light" panose="00000400000000000000" pitchFamily="2" charset="0"/>
                <a:ea typeface="Calibri" panose="020F0502020204030204" pitchFamily="34" charset="0"/>
                <a:cs typeface="Calibri" panose="020F0502020204030204" pitchFamily="34" charset="0"/>
              </a:rPr>
              <a:t>Dentro de este primer año de operación, por falta de oportunidades de financiamiento, el FDA-SM no implementó iniciativas piloto de conservación, restauración y/o protección de los ecosistemas relevantes para la seguridad hídrica. Sin embargo, el esfuerzo de la iniciativa Escenarios Hídricos 2030 de Fundación Chile, ha permitido identificar un total de 21 Medidas, Acciones y Soluciones (MAS) de conservación, restauración y/o protección, posibles de implementar en la Cuenca del Río Maipo. Estas son:</a:t>
            </a:r>
            <a:endParaRPr lang="es-MX" sz="1200" dirty="0">
              <a:solidFill>
                <a:srgbClr val="0070C0"/>
              </a:solidFill>
              <a:highlight>
                <a:srgbClr val="FFFF00"/>
              </a:highlight>
              <a:latin typeface="Montserrat Light" panose="00000400000000000000" pitchFamily="2" charset="0"/>
              <a:ea typeface="Calibri" panose="020F0502020204030204" pitchFamily="34" charset="0"/>
              <a:cs typeface="Calibri" panose="020F0502020204030204" pitchFamily="34" charset="0"/>
            </a:endParaRPr>
          </a:p>
        </p:txBody>
      </p:sp>
      <p:pic>
        <p:nvPicPr>
          <p:cNvPr id="8" name="Imagen 7">
            <a:extLst>
              <a:ext uri="{FF2B5EF4-FFF2-40B4-BE49-F238E27FC236}">
                <a16:creationId xmlns:a16="http://schemas.microsoft.com/office/drawing/2014/main" id="{64ED7BF8-95D1-93EC-B2BD-DD452898F96A}"/>
              </a:ext>
            </a:extLst>
          </p:cNvPr>
          <p:cNvPicPr>
            <a:picLocks noChangeAspect="1"/>
          </p:cNvPicPr>
          <p:nvPr/>
        </p:nvPicPr>
        <p:blipFill>
          <a:blip r:embed="rId3">
            <a:duotone>
              <a:schemeClr val="accent2">
                <a:shade val="45000"/>
                <a:satMod val="135000"/>
              </a:schemeClr>
              <a:prstClr val="white"/>
            </a:duotone>
          </a:blip>
          <a:stretch>
            <a:fillRect/>
          </a:stretch>
        </p:blipFill>
        <p:spPr>
          <a:xfrm>
            <a:off x="601363" y="2534393"/>
            <a:ext cx="4886609" cy="3561092"/>
          </a:xfrm>
          <a:prstGeom prst="rect">
            <a:avLst/>
          </a:prstGeom>
        </p:spPr>
      </p:pic>
      <p:sp>
        <p:nvSpPr>
          <p:cNvPr id="9" name="Rectángulo: una sola esquina cortada 7">
            <a:extLst>
              <a:ext uri="{FF2B5EF4-FFF2-40B4-BE49-F238E27FC236}">
                <a16:creationId xmlns:a16="http://schemas.microsoft.com/office/drawing/2014/main" id="{1A51A972-E27E-495C-18F1-76DB967BD673}"/>
              </a:ext>
            </a:extLst>
          </p:cNvPr>
          <p:cNvSpPr/>
          <p:nvPr/>
        </p:nvSpPr>
        <p:spPr>
          <a:xfrm>
            <a:off x="455814" y="6493707"/>
            <a:ext cx="4293395" cy="1034144"/>
          </a:xfrm>
          <a:prstGeom prst="snip1Rect">
            <a:avLst/>
          </a:prstGeom>
          <a:solidFill>
            <a:srgbClr val="CCECFF"/>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a:solidFill>
                  <a:srgbClr val="0070C0"/>
                </a:solidFill>
                <a:effectLst>
                  <a:outerShdw blurRad="38100" dist="38100" dir="2700000" algn="tl">
                    <a:srgbClr val="000000">
                      <a:alpha val="43137"/>
                    </a:srgbClr>
                  </a:outerShdw>
                </a:effectLst>
                <a:latin typeface="Montserrat Light" panose="00000400000000000000" pitchFamily="2" charset="0"/>
              </a:rPr>
              <a:t>Conjunto de 21 medidas, acciones y soluciones en conservación de los ecosistemas hídricos, seleccionadas por los territorios para abordar la brecha hídrica en la cuenca del Maipo (Escenarios Hídricos 2030, Fundación Chile)</a:t>
            </a:r>
          </a:p>
        </p:txBody>
      </p:sp>
    </p:spTree>
    <p:extLst>
      <p:ext uri="{BB962C8B-B14F-4D97-AF65-F5344CB8AC3E}">
        <p14:creationId xmlns:p14="http://schemas.microsoft.com/office/powerpoint/2010/main" val="26854679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280;p9">
            <a:extLst>
              <a:ext uri="{FF2B5EF4-FFF2-40B4-BE49-F238E27FC236}">
                <a16:creationId xmlns:a16="http://schemas.microsoft.com/office/drawing/2014/main" id="{07C7131B-006B-39CE-0E04-A7102AB84A52}"/>
              </a:ext>
            </a:extLst>
          </p:cNvPr>
          <p:cNvGrpSpPr/>
          <p:nvPr/>
        </p:nvGrpSpPr>
        <p:grpSpPr>
          <a:xfrm>
            <a:off x="5422900" y="7861300"/>
            <a:ext cx="1320800" cy="1168948"/>
            <a:chOff x="10112187" y="677373"/>
            <a:chExt cx="2162287" cy="2163376"/>
          </a:xfrm>
        </p:grpSpPr>
        <p:sp>
          <p:nvSpPr>
            <p:cNvPr id="5" name="Google Shape;281;p9">
              <a:extLst>
                <a:ext uri="{FF2B5EF4-FFF2-40B4-BE49-F238E27FC236}">
                  <a16:creationId xmlns:a16="http://schemas.microsoft.com/office/drawing/2014/main" id="{21105E18-362A-A9E5-2187-5F4F7361EDDB}"/>
                </a:ext>
              </a:extLst>
            </p:cNvPr>
            <p:cNvSpPr/>
            <p:nvPr/>
          </p:nvSpPr>
          <p:spPr>
            <a:xfrm rot="-2738524">
              <a:off x="10411435" y="1011508"/>
              <a:ext cx="1563792" cy="1495106"/>
            </a:xfrm>
            <a:prstGeom prst="teardrop">
              <a:avLst>
                <a:gd name="adj" fmla="val 128605"/>
              </a:avLst>
            </a:prstGeom>
            <a:solidFill>
              <a:schemeClr val="lt1"/>
            </a:solid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pic>
          <p:nvPicPr>
            <p:cNvPr id="6" name="Google Shape;282;p9" descr="Logotipo, nombre de la empresa&#10;&#10;Descripción generada automáticamente">
              <a:extLst>
                <a:ext uri="{FF2B5EF4-FFF2-40B4-BE49-F238E27FC236}">
                  <a16:creationId xmlns:a16="http://schemas.microsoft.com/office/drawing/2014/main" id="{6BBB442E-5DB5-E10E-595C-0E97D8BC5C9C}"/>
                </a:ext>
              </a:extLst>
            </p:cNvPr>
            <p:cNvPicPr preferRelativeResize="0"/>
            <p:nvPr/>
          </p:nvPicPr>
          <p:blipFill rotWithShape="1">
            <a:blip r:embed="rId2">
              <a:alphaModFix/>
            </a:blip>
            <a:srcRect/>
            <a:stretch/>
          </p:blipFill>
          <p:spPr>
            <a:xfrm>
              <a:off x="10467190" y="1058082"/>
              <a:ext cx="1445110" cy="1157032"/>
            </a:xfrm>
            <a:prstGeom prst="rect">
              <a:avLst/>
            </a:prstGeom>
            <a:noFill/>
            <a:ln>
              <a:noFill/>
            </a:ln>
          </p:spPr>
        </p:pic>
      </p:grpSp>
      <p:sp>
        <p:nvSpPr>
          <p:cNvPr id="7" name="AutoShape 2">
            <a:extLst>
              <a:ext uri="{FF2B5EF4-FFF2-40B4-BE49-F238E27FC236}">
                <a16:creationId xmlns:a16="http://schemas.microsoft.com/office/drawing/2014/main" id="{E389AC22-6615-0F72-07CC-0726E5169328}"/>
              </a:ext>
            </a:extLst>
          </p:cNvPr>
          <p:cNvSpPr>
            <a:spLocks noChangeAspect="1" noChangeArrowheads="1"/>
          </p:cNvSpPr>
          <p:nvPr/>
        </p:nvSpPr>
        <p:spPr bwMode="auto">
          <a:xfrm>
            <a:off x="3276600" y="4419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10" name="CuadroTexto 9">
            <a:extLst>
              <a:ext uri="{FF2B5EF4-FFF2-40B4-BE49-F238E27FC236}">
                <a16:creationId xmlns:a16="http://schemas.microsoft.com/office/drawing/2014/main" id="{73176C6B-8B8B-A22E-098F-9A958C786F0C}"/>
              </a:ext>
            </a:extLst>
          </p:cNvPr>
          <p:cNvSpPr txBox="1"/>
          <p:nvPr/>
        </p:nvSpPr>
        <p:spPr>
          <a:xfrm>
            <a:off x="135346" y="8657771"/>
            <a:ext cx="453970" cy="369332"/>
          </a:xfrm>
          <a:prstGeom prst="rect">
            <a:avLst/>
          </a:prstGeom>
          <a:noFill/>
        </p:spPr>
        <p:txBody>
          <a:bodyPr wrap="none" rtlCol="0">
            <a:spAutoFit/>
          </a:bodyPr>
          <a:lstStyle/>
          <a:p>
            <a:r>
              <a:rPr lang="es-CL" dirty="0">
                <a:solidFill>
                  <a:srgbClr val="0070C0"/>
                </a:solidFill>
                <a:latin typeface="Montserrat SemiBold" panose="00000700000000000000" pitchFamily="2" charset="0"/>
              </a:rPr>
              <a:t>25</a:t>
            </a:r>
          </a:p>
        </p:txBody>
      </p:sp>
      <p:sp>
        <p:nvSpPr>
          <p:cNvPr id="3" name="CuadroTexto 2">
            <a:extLst>
              <a:ext uri="{FF2B5EF4-FFF2-40B4-BE49-F238E27FC236}">
                <a16:creationId xmlns:a16="http://schemas.microsoft.com/office/drawing/2014/main" id="{C04C4007-C970-9997-5088-006F1D6192B8}"/>
              </a:ext>
            </a:extLst>
          </p:cNvPr>
          <p:cNvSpPr txBox="1"/>
          <p:nvPr/>
        </p:nvSpPr>
        <p:spPr>
          <a:xfrm>
            <a:off x="589316" y="388119"/>
            <a:ext cx="4771917" cy="6435031"/>
          </a:xfrm>
          <a:prstGeom prst="rect">
            <a:avLst/>
          </a:prstGeom>
          <a:noFill/>
        </p:spPr>
        <p:txBody>
          <a:bodyPr wrap="square">
            <a:spAutoFit/>
          </a:bodyPr>
          <a:lstStyle/>
          <a:p>
            <a:pPr>
              <a:lnSpc>
                <a:spcPct val="107000"/>
              </a:lnSpc>
              <a:spcAft>
                <a:spcPts val="800"/>
              </a:spcAft>
            </a:pPr>
            <a:r>
              <a:rPr lang="es-MX" sz="1200" b="1" dirty="0">
                <a:solidFill>
                  <a:srgbClr val="0070C0"/>
                </a:solidFill>
                <a:latin typeface="Montserrat SemiBold" panose="02000505000000020004" pitchFamily="2" charset="77"/>
                <a:ea typeface="Calibri" panose="020F0502020204030204" pitchFamily="34" charset="0"/>
                <a:cs typeface="Calibri" panose="020F0502020204030204" pitchFamily="34" charset="0"/>
              </a:rPr>
              <a:t>LINEA ESTRATÉGICA 5. CULTURA DEL AGUA. </a:t>
            </a:r>
          </a:p>
          <a:p>
            <a:pPr>
              <a:lnSpc>
                <a:spcPct val="107000"/>
              </a:lnSpc>
              <a:spcAft>
                <a:spcPts val="800"/>
              </a:spcAft>
            </a:pPr>
            <a:endParaRPr lang="es-MX" sz="1200" dirty="0">
              <a:solidFill>
                <a:srgbClr val="0070C0"/>
              </a:solidFill>
              <a:latin typeface="Montserrat Light" panose="00000400000000000000" pitchFamily="2" charset="0"/>
              <a:ea typeface="Calibri" panose="020F0502020204030204" pitchFamily="34" charset="0"/>
              <a:cs typeface="Calibri" panose="020F0502020204030204" pitchFamily="34" charset="0"/>
            </a:endParaRPr>
          </a:p>
          <a:p>
            <a:pPr>
              <a:lnSpc>
                <a:spcPct val="107000"/>
              </a:lnSpc>
              <a:spcAft>
                <a:spcPts val="800"/>
              </a:spcAft>
            </a:pPr>
            <a:r>
              <a:rPr lang="es-MX" sz="1200" dirty="0">
                <a:solidFill>
                  <a:srgbClr val="0070C0"/>
                </a:solidFill>
                <a:latin typeface="Montserrat Light" panose="00000400000000000000" pitchFamily="2" charset="0"/>
                <a:ea typeface="Calibri" panose="020F0502020204030204" pitchFamily="34" charset="0"/>
                <a:cs typeface="Calibri" panose="020F0502020204030204" pitchFamily="34" charset="0"/>
              </a:rPr>
              <a:t>El primer año de operación orientamos nuestras acciones  hacia el conocimiento y posicionamiento del Fondo de Agua Santiago-Maipo, como un actor relevante de la cuenca en estas materias, que cobra relevancia conforme se integra y participada de diversos eventos e instancias de discusión y definición de estrategias locales y políticas públicas.</a:t>
            </a:r>
          </a:p>
          <a:p>
            <a:pPr>
              <a:lnSpc>
                <a:spcPct val="107000"/>
              </a:lnSpc>
              <a:spcAft>
                <a:spcPts val="800"/>
              </a:spcAft>
            </a:pPr>
            <a:r>
              <a:rPr lang="es-MX" sz="1200" dirty="0">
                <a:solidFill>
                  <a:srgbClr val="0070C0"/>
                </a:solidFill>
                <a:latin typeface="Montserrat Light" panose="00000400000000000000" pitchFamily="2" charset="0"/>
                <a:ea typeface="Calibri" panose="020F0502020204030204" pitchFamily="34" charset="0"/>
                <a:cs typeface="Calibri" panose="020F0502020204030204" pitchFamily="34" charset="0"/>
              </a:rPr>
              <a:t>Estos esfuerzos se canalizaron principalmente a partir de 3 alcances:</a:t>
            </a:r>
          </a:p>
          <a:p>
            <a:pPr marL="227013" indent="-227013">
              <a:lnSpc>
                <a:spcPct val="107000"/>
              </a:lnSpc>
              <a:spcAft>
                <a:spcPts val="800"/>
              </a:spcAft>
              <a:buAutoNum type="arabicPeriod"/>
            </a:pPr>
            <a:r>
              <a:rPr lang="es-MX" sz="1200" dirty="0">
                <a:solidFill>
                  <a:srgbClr val="0070C0"/>
                </a:solidFill>
                <a:latin typeface="Montserrat Light" panose="00000400000000000000" pitchFamily="2" charset="0"/>
                <a:ea typeface="Calibri" panose="020F0502020204030204" pitchFamily="34" charset="0"/>
                <a:cs typeface="Calibri" panose="020F0502020204030204" pitchFamily="34" charset="0"/>
              </a:rPr>
              <a:t>Formalización de canales de comunicación con los     actores relevantes para el FDASM, por medio de la creación y desarrollo de su página web y redes sociales. </a:t>
            </a:r>
          </a:p>
          <a:p>
            <a:pPr marL="227013" indent="-227013">
              <a:lnSpc>
                <a:spcPct val="107000"/>
              </a:lnSpc>
              <a:spcAft>
                <a:spcPts val="800"/>
              </a:spcAft>
              <a:buFontTx/>
              <a:buAutoNum type="arabicPeriod"/>
            </a:pPr>
            <a:r>
              <a:rPr lang="es-MX" sz="1200" dirty="0">
                <a:solidFill>
                  <a:srgbClr val="0070C0"/>
                </a:solidFill>
                <a:latin typeface="Montserrat Light" panose="00000400000000000000" pitchFamily="2" charset="0"/>
                <a:ea typeface="Calibri" panose="020F0502020204030204" pitchFamily="34" charset="0"/>
                <a:cs typeface="Calibri" panose="020F0502020204030204" pitchFamily="34" charset="0"/>
              </a:rPr>
              <a:t>Participación en mesas de trabajo, talleres, proyectos e iniciativas de múltiples actores de la cuenca.</a:t>
            </a:r>
          </a:p>
          <a:p>
            <a:pPr marL="227013" indent="-227013">
              <a:lnSpc>
                <a:spcPct val="107000"/>
              </a:lnSpc>
              <a:spcAft>
                <a:spcPts val="800"/>
              </a:spcAft>
              <a:buFontTx/>
              <a:buAutoNum type="arabicPeriod"/>
            </a:pPr>
            <a:r>
              <a:rPr lang="es-MX" sz="1200" dirty="0">
                <a:solidFill>
                  <a:srgbClr val="0070C0"/>
                </a:solidFill>
                <a:latin typeface="Montserrat Light" panose="00000400000000000000" pitchFamily="2" charset="0"/>
                <a:ea typeface="Calibri" panose="020F0502020204030204" pitchFamily="34" charset="0"/>
                <a:cs typeface="Calibri" panose="020F0502020204030204" pitchFamily="34" charset="0"/>
              </a:rPr>
              <a:t>Visibilización por medio de la organización de la primera versión de Expo Agua Santiago 2021, con la finalidad de convocar a los múltiples actores del contexto local (cuenca) y nacional a participar de espacios de reflexión y diálogo en materia de seguridad hídrica y posicionar al FDASM como un líder en este contexto.</a:t>
            </a:r>
          </a:p>
          <a:p>
            <a:pPr>
              <a:lnSpc>
                <a:spcPct val="107000"/>
              </a:lnSpc>
              <a:spcAft>
                <a:spcPts val="800"/>
              </a:spcAft>
            </a:pPr>
            <a:r>
              <a:rPr lang="es-CL" sz="1200" dirty="0">
                <a:solidFill>
                  <a:srgbClr val="0070C0"/>
                </a:solidFill>
                <a:effectLst/>
                <a:latin typeface="Montserrat Light" panose="00000400000000000000" pitchFamily="2" charset="0"/>
                <a:ea typeface="Calibri" panose="020F0502020204030204" pitchFamily="34" charset="0"/>
                <a:cs typeface="Calibri" panose="020F0502020204030204" pitchFamily="34" charset="0"/>
              </a:rPr>
              <a:t>Dichos esfuerzos se tradujeron en un total de 11 publicaciones en prensa, 2 reportajes en medios audiovisuales (CNN Chile y La Tercera TV), 6 entrevistas y cápsulas en radios y más de 20 publicaciones directas en redes sociales, la mayoría de ellas en medios influyentes y de alcance nacional </a:t>
            </a:r>
            <a:endParaRPr lang="es-CL" sz="1200" dirty="0">
              <a:solidFill>
                <a:srgbClr val="0070C0"/>
              </a:solidFill>
              <a:effectLst/>
              <a:latin typeface="Montserrat Light" panose="00000400000000000000" pitchFamily="2" charset="0"/>
              <a:ea typeface="Calibri" panose="020F0502020204030204" pitchFamily="34" charset="0"/>
              <a:cs typeface="Times New Roman" panose="02020603050405020304" pitchFamily="18" charset="0"/>
            </a:endParaRPr>
          </a:p>
          <a:p>
            <a:pPr marL="228600" indent="-228600">
              <a:lnSpc>
                <a:spcPct val="107000"/>
              </a:lnSpc>
              <a:spcAft>
                <a:spcPts val="800"/>
              </a:spcAft>
              <a:buAutoNum type="arabicPeriod" startAt="3"/>
            </a:pPr>
            <a:endParaRPr lang="es-MX" sz="1200" dirty="0">
              <a:solidFill>
                <a:srgbClr val="0070C0"/>
              </a:solidFill>
              <a:latin typeface="Montserrat Light" panose="00000400000000000000" pitchFamily="2" charset="0"/>
              <a:ea typeface="Calibri" panose="020F0502020204030204" pitchFamily="34" charset="0"/>
              <a:cs typeface="Calibri" panose="020F0502020204030204" pitchFamily="34" charset="0"/>
            </a:endParaRPr>
          </a:p>
        </p:txBody>
      </p:sp>
      <p:pic>
        <p:nvPicPr>
          <p:cNvPr id="5122" name="Picture 2" descr="Cultura del Agua – Comapa Nuevo Laredo">
            <a:extLst>
              <a:ext uri="{FF2B5EF4-FFF2-40B4-BE49-F238E27FC236}">
                <a16:creationId xmlns:a16="http://schemas.microsoft.com/office/drawing/2014/main" id="{07E575F6-74CC-597B-C2B3-06123D4412B5}"/>
              </a:ext>
            </a:extLst>
          </p:cNvPr>
          <p:cNvPicPr>
            <a:picLocks noChangeAspect="1" noChangeArrowheads="1"/>
          </p:cNvPicPr>
          <p:nvPr/>
        </p:nvPicPr>
        <p:blipFill>
          <a:blip r:embed="rId3">
            <a:clrChange>
              <a:clrFrom>
                <a:srgbClr val="F8FAFB"/>
              </a:clrFrom>
              <a:clrTo>
                <a:srgbClr val="F8FAFB">
                  <a:alpha val="0"/>
                </a:srgbClr>
              </a:clrTo>
            </a:clrChange>
            <a:extLst>
              <a:ext uri="{28A0092B-C50C-407E-A947-70E740481C1C}">
                <a14:useLocalDpi xmlns:a14="http://schemas.microsoft.com/office/drawing/2010/main" val="0"/>
              </a:ext>
            </a:extLst>
          </a:blip>
          <a:srcRect/>
          <a:stretch>
            <a:fillRect/>
          </a:stretch>
        </p:blipFill>
        <p:spPr bwMode="auto">
          <a:xfrm>
            <a:off x="1623570" y="7037214"/>
            <a:ext cx="1968042" cy="1718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98578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280;p9">
            <a:extLst>
              <a:ext uri="{FF2B5EF4-FFF2-40B4-BE49-F238E27FC236}">
                <a16:creationId xmlns:a16="http://schemas.microsoft.com/office/drawing/2014/main" id="{07C7131B-006B-39CE-0E04-A7102AB84A52}"/>
              </a:ext>
            </a:extLst>
          </p:cNvPr>
          <p:cNvGrpSpPr/>
          <p:nvPr/>
        </p:nvGrpSpPr>
        <p:grpSpPr>
          <a:xfrm>
            <a:off x="5422900" y="7861300"/>
            <a:ext cx="1320800" cy="1168948"/>
            <a:chOff x="10112187" y="677373"/>
            <a:chExt cx="2162287" cy="2163376"/>
          </a:xfrm>
        </p:grpSpPr>
        <p:sp>
          <p:nvSpPr>
            <p:cNvPr id="5" name="Google Shape;281;p9">
              <a:extLst>
                <a:ext uri="{FF2B5EF4-FFF2-40B4-BE49-F238E27FC236}">
                  <a16:creationId xmlns:a16="http://schemas.microsoft.com/office/drawing/2014/main" id="{21105E18-362A-A9E5-2187-5F4F7361EDDB}"/>
                </a:ext>
              </a:extLst>
            </p:cNvPr>
            <p:cNvSpPr/>
            <p:nvPr/>
          </p:nvSpPr>
          <p:spPr>
            <a:xfrm rot="-2738524">
              <a:off x="10411435" y="1011508"/>
              <a:ext cx="1563792" cy="1495106"/>
            </a:xfrm>
            <a:prstGeom prst="teardrop">
              <a:avLst>
                <a:gd name="adj" fmla="val 128605"/>
              </a:avLst>
            </a:prstGeom>
            <a:solidFill>
              <a:schemeClr val="lt1"/>
            </a:solid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pic>
          <p:nvPicPr>
            <p:cNvPr id="6" name="Google Shape;282;p9" descr="Logotipo, nombre de la empresa&#10;&#10;Descripción generada automáticamente">
              <a:extLst>
                <a:ext uri="{FF2B5EF4-FFF2-40B4-BE49-F238E27FC236}">
                  <a16:creationId xmlns:a16="http://schemas.microsoft.com/office/drawing/2014/main" id="{6BBB442E-5DB5-E10E-595C-0E97D8BC5C9C}"/>
                </a:ext>
              </a:extLst>
            </p:cNvPr>
            <p:cNvPicPr preferRelativeResize="0"/>
            <p:nvPr/>
          </p:nvPicPr>
          <p:blipFill rotWithShape="1">
            <a:blip r:embed="rId2">
              <a:alphaModFix/>
            </a:blip>
            <a:srcRect/>
            <a:stretch/>
          </p:blipFill>
          <p:spPr>
            <a:xfrm>
              <a:off x="10467190" y="1058082"/>
              <a:ext cx="1445110" cy="1157032"/>
            </a:xfrm>
            <a:prstGeom prst="rect">
              <a:avLst/>
            </a:prstGeom>
            <a:noFill/>
            <a:ln>
              <a:noFill/>
            </a:ln>
          </p:spPr>
        </p:pic>
      </p:grpSp>
      <p:sp>
        <p:nvSpPr>
          <p:cNvPr id="7" name="AutoShape 2">
            <a:extLst>
              <a:ext uri="{FF2B5EF4-FFF2-40B4-BE49-F238E27FC236}">
                <a16:creationId xmlns:a16="http://schemas.microsoft.com/office/drawing/2014/main" id="{E389AC22-6615-0F72-07CC-0726E5169328}"/>
              </a:ext>
            </a:extLst>
          </p:cNvPr>
          <p:cNvSpPr>
            <a:spLocks noChangeAspect="1" noChangeArrowheads="1"/>
          </p:cNvSpPr>
          <p:nvPr/>
        </p:nvSpPr>
        <p:spPr bwMode="auto">
          <a:xfrm>
            <a:off x="3276600" y="4419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10" name="CuadroTexto 9">
            <a:extLst>
              <a:ext uri="{FF2B5EF4-FFF2-40B4-BE49-F238E27FC236}">
                <a16:creationId xmlns:a16="http://schemas.microsoft.com/office/drawing/2014/main" id="{73176C6B-8B8B-A22E-098F-9A958C786F0C}"/>
              </a:ext>
            </a:extLst>
          </p:cNvPr>
          <p:cNvSpPr txBox="1"/>
          <p:nvPr/>
        </p:nvSpPr>
        <p:spPr>
          <a:xfrm>
            <a:off x="135346" y="8657771"/>
            <a:ext cx="463588" cy="369332"/>
          </a:xfrm>
          <a:prstGeom prst="rect">
            <a:avLst/>
          </a:prstGeom>
          <a:noFill/>
        </p:spPr>
        <p:txBody>
          <a:bodyPr wrap="none" rtlCol="0">
            <a:spAutoFit/>
          </a:bodyPr>
          <a:lstStyle/>
          <a:p>
            <a:r>
              <a:rPr lang="es-CL" dirty="0">
                <a:solidFill>
                  <a:srgbClr val="0070C0"/>
                </a:solidFill>
                <a:latin typeface="Montserrat SemiBold" panose="00000700000000000000" pitchFamily="2" charset="0"/>
              </a:rPr>
              <a:t>26</a:t>
            </a:r>
          </a:p>
        </p:txBody>
      </p:sp>
      <p:sp>
        <p:nvSpPr>
          <p:cNvPr id="3" name="CuadroTexto 2">
            <a:extLst>
              <a:ext uri="{FF2B5EF4-FFF2-40B4-BE49-F238E27FC236}">
                <a16:creationId xmlns:a16="http://schemas.microsoft.com/office/drawing/2014/main" id="{C04C4007-C970-9997-5088-006F1D6192B8}"/>
              </a:ext>
            </a:extLst>
          </p:cNvPr>
          <p:cNvSpPr txBox="1"/>
          <p:nvPr/>
        </p:nvSpPr>
        <p:spPr>
          <a:xfrm>
            <a:off x="541783" y="179302"/>
            <a:ext cx="4879612" cy="8711424"/>
          </a:xfrm>
          <a:prstGeom prst="rect">
            <a:avLst/>
          </a:prstGeom>
          <a:noFill/>
        </p:spPr>
        <p:txBody>
          <a:bodyPr wrap="square">
            <a:spAutoFit/>
          </a:bodyPr>
          <a:lstStyle/>
          <a:p>
            <a:pPr>
              <a:lnSpc>
                <a:spcPct val="107000"/>
              </a:lnSpc>
              <a:spcAft>
                <a:spcPts val="800"/>
              </a:spcAft>
            </a:pPr>
            <a:r>
              <a:rPr lang="es-MX" sz="1200" dirty="0">
                <a:solidFill>
                  <a:srgbClr val="0070C0"/>
                </a:solidFill>
                <a:latin typeface="Montserrat Light" panose="00000400000000000000" pitchFamily="2" charset="0"/>
                <a:ea typeface="Calibri" panose="020F0502020204030204" pitchFamily="34" charset="0"/>
                <a:cs typeface="Calibri" panose="020F0502020204030204" pitchFamily="34" charset="0"/>
              </a:rPr>
              <a:t>Asimismo, debido al posicionamiento alcanzado, durante 2021,  el FDA-SM fue convocado a participar en los siguientes eventos y encuentros:</a:t>
            </a:r>
          </a:p>
          <a:p>
            <a:pPr marL="184150" indent="-171450">
              <a:lnSpc>
                <a:spcPct val="107000"/>
              </a:lnSpc>
              <a:spcAft>
                <a:spcPts val="800"/>
              </a:spcAft>
              <a:buFont typeface="Arial" panose="020B0604020202020204" pitchFamily="34" charset="0"/>
              <a:buChar char="•"/>
            </a:pPr>
            <a:r>
              <a:rPr lang="es-MX" sz="1200" dirty="0">
                <a:solidFill>
                  <a:srgbClr val="0070C0"/>
                </a:solidFill>
                <a:latin typeface="Montserrat Light" panose="00000400000000000000" pitchFamily="2" charset="0"/>
                <a:cs typeface="Calibri" panose="020F0502020204030204" pitchFamily="34" charset="0"/>
              </a:rPr>
              <a:t>Conformar el Grupo de Referencia del proyecto FONDEF “Herramientas para la construcción de escenarios prospectivos de gestión del riesgo climático y desarrollo de estrategias de adaptación: el caso del sector minero”, investigación realizada por la Universidad de Chile (UChile-CR2-Consejo Minero Ministerio de Medio Ambiente-Ministerio de Minería-Ministerio de Energía).</a:t>
            </a:r>
          </a:p>
          <a:p>
            <a:pPr marL="184150" indent="-171450">
              <a:lnSpc>
                <a:spcPct val="107000"/>
              </a:lnSpc>
              <a:spcAft>
                <a:spcPts val="800"/>
              </a:spcAft>
              <a:buFont typeface="Arial" panose="020B0604020202020204" pitchFamily="34" charset="0"/>
              <a:buChar char="•"/>
            </a:pPr>
            <a:r>
              <a:rPr lang="es-MX" sz="1200" dirty="0">
                <a:solidFill>
                  <a:srgbClr val="0070C0"/>
                </a:solidFill>
                <a:latin typeface="Montserrat Light" panose="00000400000000000000" pitchFamily="2" charset="0"/>
                <a:ea typeface="Calibri" panose="020F0502020204030204" pitchFamily="34" charset="0"/>
                <a:cs typeface="Calibri" panose="020F0502020204030204" pitchFamily="34" charset="0"/>
              </a:rPr>
              <a:t>Participar, como actor relevante de la cuenca, en los talleres del proyecto “Mecanismo de Gestión Participativa e Inclusiva para la cuenca alta del río Mapocho” liderado por el CENRE de la Universidad de Chile.</a:t>
            </a:r>
          </a:p>
          <a:p>
            <a:pPr marL="184150" indent="-171450">
              <a:lnSpc>
                <a:spcPct val="107000"/>
              </a:lnSpc>
              <a:spcAft>
                <a:spcPts val="800"/>
              </a:spcAft>
              <a:buFont typeface="Arial" panose="020B0604020202020204" pitchFamily="34" charset="0"/>
              <a:buChar char="•"/>
            </a:pPr>
            <a:r>
              <a:rPr lang="es-MX" sz="1200" dirty="0">
                <a:solidFill>
                  <a:srgbClr val="0070C0"/>
                </a:solidFill>
                <a:latin typeface="Montserrat Light" panose="00000400000000000000" pitchFamily="2" charset="0"/>
                <a:ea typeface="Calibri" panose="020F0502020204030204" pitchFamily="34" charset="0"/>
                <a:cs typeface="Calibri" panose="020F0502020204030204" pitchFamily="34" charset="0"/>
              </a:rPr>
              <a:t>Participar como expositores en el primer Conversatorio del Foro de la Economía del  Agua: “Por la Sustentabilidad del Agua en Chile”.</a:t>
            </a:r>
          </a:p>
          <a:p>
            <a:pPr marL="184150" indent="-171450">
              <a:lnSpc>
                <a:spcPct val="107000"/>
              </a:lnSpc>
              <a:spcAft>
                <a:spcPts val="800"/>
              </a:spcAft>
              <a:buFont typeface="Arial" panose="020B0604020202020204" pitchFamily="34" charset="0"/>
              <a:buChar char="•"/>
            </a:pPr>
            <a:r>
              <a:rPr lang="es-CL" sz="1200" dirty="0">
                <a:solidFill>
                  <a:srgbClr val="0070C0"/>
                </a:solidFill>
                <a:latin typeface="Montserrat Light" panose="00000400000000000000" pitchFamily="2" charset="0"/>
                <a:cs typeface="Calibri" panose="020F0502020204030204" pitchFamily="34" charset="0"/>
              </a:rPr>
              <a:t>Expositores en el Congreso Virtual Internacional: “Seguridad hídrica: Innovaciones desde los territorios y empresas”, organizado por la Agencia de Sostenibilidad y Cambio Climático – CORFO.</a:t>
            </a:r>
            <a:endParaRPr lang="es-MX" sz="1200" dirty="0">
              <a:solidFill>
                <a:srgbClr val="0070C0"/>
              </a:solidFill>
              <a:latin typeface="Montserrat Light" panose="00000400000000000000" pitchFamily="2" charset="0"/>
              <a:cs typeface="Calibri" panose="020F0502020204030204" pitchFamily="34" charset="0"/>
            </a:endParaRPr>
          </a:p>
          <a:p>
            <a:pPr marL="184150" indent="-171450">
              <a:lnSpc>
                <a:spcPct val="107000"/>
              </a:lnSpc>
              <a:spcAft>
                <a:spcPts val="800"/>
              </a:spcAft>
              <a:buFont typeface="Arial" panose="020B0604020202020204" pitchFamily="34" charset="0"/>
              <a:buChar char="•"/>
            </a:pPr>
            <a:r>
              <a:rPr lang="es-MX" sz="1200" dirty="0">
                <a:solidFill>
                  <a:srgbClr val="0070C0"/>
                </a:solidFill>
                <a:latin typeface="Montserrat Light" panose="00000400000000000000" pitchFamily="2" charset="0"/>
                <a:ea typeface="Calibri" panose="020F0502020204030204" pitchFamily="34" charset="0"/>
                <a:cs typeface="Calibri" panose="020F0502020204030204" pitchFamily="34" charset="0"/>
              </a:rPr>
              <a:t>Exponer en el 9ª Congreso Internacional en Gestión del Agua en Minería y Procesos Industriales, WaterCongress 2021,  como parte del Panel: “Enfrentando los desafíos de la gestión del agua a través de la innovación “.</a:t>
            </a:r>
          </a:p>
          <a:p>
            <a:pPr marL="184150" indent="-171450">
              <a:lnSpc>
                <a:spcPct val="107000"/>
              </a:lnSpc>
              <a:spcAft>
                <a:spcPts val="800"/>
              </a:spcAft>
              <a:buFont typeface="Arial" panose="020B0604020202020204" pitchFamily="34" charset="0"/>
              <a:buChar char="•"/>
            </a:pPr>
            <a:r>
              <a:rPr lang="es-MX" sz="1200" dirty="0">
                <a:solidFill>
                  <a:srgbClr val="0070C0"/>
                </a:solidFill>
                <a:latin typeface="Montserrat Light" panose="00000400000000000000" pitchFamily="2" charset="0"/>
                <a:ea typeface="Calibri" panose="020F0502020204030204" pitchFamily="34" charset="0"/>
                <a:cs typeface="Calibri" panose="020F0502020204030204" pitchFamily="34" charset="0"/>
              </a:rPr>
              <a:t>Expositores en las XXIII Jornadas de Derecho y Gestión de Aguas: “Valores del Agua y Nueva Constitución”, organizado por el Centro UC Derecho y Gestión del Agua, como parte del Panel: “Usos, valores y conflictos del agua.</a:t>
            </a:r>
          </a:p>
          <a:p>
            <a:pPr marL="184150" indent="-171450">
              <a:lnSpc>
                <a:spcPct val="107000"/>
              </a:lnSpc>
              <a:spcAft>
                <a:spcPts val="800"/>
              </a:spcAft>
              <a:buFont typeface="Arial" panose="020B0604020202020204" pitchFamily="34" charset="0"/>
              <a:buChar char="•"/>
            </a:pPr>
            <a:r>
              <a:rPr lang="es-MX" sz="1200" dirty="0">
                <a:solidFill>
                  <a:srgbClr val="0070C0"/>
                </a:solidFill>
                <a:latin typeface="Montserrat Light" panose="00000400000000000000" pitchFamily="2" charset="0"/>
                <a:ea typeface="Calibri" panose="020F0502020204030204" pitchFamily="34" charset="0"/>
                <a:cs typeface="Calibri" panose="020F0502020204030204" pitchFamily="34" charset="0"/>
              </a:rPr>
              <a:t>Asistir como actor relevante al cierre del proyecto “Consolidando la gestión hídrica sostenible en Latinoamérica”, una iniciativa apoyada por la Cooperación Suiza (COSUDE) y ejecutado por EGEA ONG y EBP Chile..</a:t>
            </a:r>
          </a:p>
          <a:p>
            <a:pPr marL="184150" indent="-171450">
              <a:lnSpc>
                <a:spcPct val="107000"/>
              </a:lnSpc>
              <a:spcAft>
                <a:spcPts val="800"/>
              </a:spcAft>
              <a:buFont typeface="Arial" panose="020B0604020202020204" pitchFamily="34" charset="0"/>
              <a:buChar char="•"/>
            </a:pPr>
            <a:r>
              <a:rPr lang="es-MX" sz="1200" dirty="0">
                <a:solidFill>
                  <a:srgbClr val="0070C0"/>
                </a:solidFill>
                <a:latin typeface="Montserrat Light" panose="00000400000000000000" pitchFamily="2" charset="0"/>
                <a:ea typeface="Calibri" panose="020F0502020204030204" pitchFamily="34" charset="0"/>
                <a:cs typeface="Calibri" panose="020F0502020204030204" pitchFamily="34" charset="0"/>
              </a:rPr>
              <a:t>Ser mentores de la “Hackathon por el Agua”, desarrollado por la Fundación Ingeniería Sin Fronteras y la Facultad de Ciencias Físicas y Matemáticas de la Universidad de Chile.</a:t>
            </a:r>
          </a:p>
          <a:p>
            <a:pPr marL="184150" indent="-171450">
              <a:lnSpc>
                <a:spcPct val="107000"/>
              </a:lnSpc>
              <a:spcAft>
                <a:spcPts val="800"/>
              </a:spcAft>
              <a:buFont typeface="Arial" panose="020B0604020202020204" pitchFamily="34" charset="0"/>
              <a:buChar char="•"/>
            </a:pPr>
            <a:r>
              <a:rPr lang="es-MX" sz="1200" dirty="0">
                <a:solidFill>
                  <a:srgbClr val="0070C0"/>
                </a:solidFill>
                <a:latin typeface="Montserrat Light" panose="00000400000000000000" pitchFamily="2" charset="0"/>
                <a:ea typeface="Calibri" panose="020F0502020204030204" pitchFamily="34" charset="0"/>
                <a:cs typeface="Calibri" panose="020F0502020204030204" pitchFamily="34" charset="0"/>
              </a:rPr>
              <a:t>Participar como panelistas en el evento “De Chile Hacia la Región: ¿Cómo asegurar la seguridad hídrica?”, organizado por el BID Chile, en colaboración con Fundación Chile.</a:t>
            </a:r>
          </a:p>
        </p:txBody>
      </p:sp>
    </p:spTree>
    <p:extLst>
      <p:ext uri="{BB962C8B-B14F-4D97-AF65-F5344CB8AC3E}">
        <p14:creationId xmlns:p14="http://schemas.microsoft.com/office/powerpoint/2010/main" val="41943185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75000"/>
          </a:schemeClr>
        </a:soli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30CE2AE-5F0C-8EE8-FA3A-B5B47A356A94}"/>
              </a:ext>
            </a:extLst>
          </p:cNvPr>
          <p:cNvSpPr>
            <a:spLocks noGrp="1"/>
          </p:cNvSpPr>
          <p:nvPr>
            <p:ph idx="1"/>
          </p:nvPr>
        </p:nvSpPr>
        <p:spPr>
          <a:xfrm>
            <a:off x="724829" y="6712298"/>
            <a:ext cx="5094506" cy="1324707"/>
          </a:xfrm>
        </p:spPr>
        <p:txBody>
          <a:bodyPr>
            <a:normAutofit/>
          </a:bodyPr>
          <a:lstStyle/>
          <a:p>
            <a:pPr marL="0" indent="0" algn="ctr">
              <a:buNone/>
            </a:pPr>
            <a:r>
              <a:rPr lang="es-MX" sz="2000" dirty="0">
                <a:solidFill>
                  <a:schemeClr val="bg1"/>
                </a:solidFill>
                <a:effectLst>
                  <a:outerShdw blurRad="38100" dist="38100" dir="2700000" algn="tl">
                    <a:srgbClr val="000000">
                      <a:alpha val="43137"/>
                    </a:srgbClr>
                  </a:outerShdw>
                </a:effectLst>
                <a:latin typeface="Montserrat SemiBold" panose="00000700000000000000" pitchFamily="2" charset="0"/>
              </a:rPr>
              <a:t>GOBERNANZA Y ESTRUCTURA DE FINANCIAMIENTO </a:t>
            </a:r>
            <a:endParaRPr lang="es-CL" sz="2000" dirty="0">
              <a:solidFill>
                <a:schemeClr val="bg1"/>
              </a:solidFill>
              <a:effectLst>
                <a:outerShdw blurRad="38100" dist="38100" dir="2700000" algn="tl">
                  <a:srgbClr val="000000">
                    <a:alpha val="43137"/>
                  </a:srgbClr>
                </a:outerShdw>
              </a:effectLst>
              <a:latin typeface="Montserrat SemiBold" panose="00000700000000000000" pitchFamily="2" charset="0"/>
            </a:endParaRPr>
          </a:p>
        </p:txBody>
      </p:sp>
      <p:sp>
        <p:nvSpPr>
          <p:cNvPr id="4" name="CuadroTexto 3">
            <a:extLst>
              <a:ext uri="{FF2B5EF4-FFF2-40B4-BE49-F238E27FC236}">
                <a16:creationId xmlns:a16="http://schemas.microsoft.com/office/drawing/2014/main" id="{81E4AC26-AE37-04EB-5270-5223AD0A1820}"/>
              </a:ext>
            </a:extLst>
          </p:cNvPr>
          <p:cNvSpPr txBox="1"/>
          <p:nvPr/>
        </p:nvSpPr>
        <p:spPr>
          <a:xfrm>
            <a:off x="135346" y="8657771"/>
            <a:ext cx="460382" cy="369332"/>
          </a:xfrm>
          <a:prstGeom prst="rect">
            <a:avLst/>
          </a:prstGeom>
          <a:noFill/>
        </p:spPr>
        <p:txBody>
          <a:bodyPr wrap="none" rtlCol="0">
            <a:spAutoFit/>
          </a:bodyPr>
          <a:lstStyle/>
          <a:p>
            <a:r>
              <a:rPr lang="es-CL" dirty="0">
                <a:solidFill>
                  <a:schemeClr val="bg1"/>
                </a:solidFill>
                <a:latin typeface="Montserrat SemiBold" panose="00000700000000000000" pitchFamily="2" charset="0"/>
              </a:rPr>
              <a:t>27</a:t>
            </a:r>
          </a:p>
        </p:txBody>
      </p:sp>
      <p:sp>
        <p:nvSpPr>
          <p:cNvPr id="5" name="CuadroTexto 4">
            <a:extLst>
              <a:ext uri="{FF2B5EF4-FFF2-40B4-BE49-F238E27FC236}">
                <a16:creationId xmlns:a16="http://schemas.microsoft.com/office/drawing/2014/main" id="{64B2865F-0CC2-B4A5-A8DA-C5313F7AD029}"/>
              </a:ext>
            </a:extLst>
          </p:cNvPr>
          <p:cNvSpPr txBox="1"/>
          <p:nvPr/>
        </p:nvSpPr>
        <p:spPr>
          <a:xfrm>
            <a:off x="1139768" y="1067345"/>
            <a:ext cx="5718232" cy="5478423"/>
          </a:xfrm>
          <a:prstGeom prst="rect">
            <a:avLst/>
          </a:prstGeom>
          <a:noFill/>
          <a:ln>
            <a:noFill/>
          </a:ln>
        </p:spPr>
        <p:txBody>
          <a:bodyPr wrap="none" rtlCol="0">
            <a:spAutoFit/>
          </a:bodyPr>
          <a:lstStyle/>
          <a:p>
            <a:r>
              <a:rPr lang="es-CL" sz="35000" dirty="0">
                <a:solidFill>
                  <a:schemeClr val="bg1">
                    <a:lumMod val="95000"/>
                  </a:schemeClr>
                </a:solidFill>
                <a:effectLst>
                  <a:outerShdw blurRad="38100" dist="38100" dir="2700000" algn="tl">
                    <a:srgbClr val="000000">
                      <a:alpha val="43137"/>
                    </a:srgbClr>
                  </a:outerShdw>
                </a:effectLst>
              </a:rPr>
              <a:t>VI.</a:t>
            </a:r>
          </a:p>
        </p:txBody>
      </p:sp>
      <p:grpSp>
        <p:nvGrpSpPr>
          <p:cNvPr id="6" name="Google Shape;280;p9">
            <a:extLst>
              <a:ext uri="{FF2B5EF4-FFF2-40B4-BE49-F238E27FC236}">
                <a16:creationId xmlns:a16="http://schemas.microsoft.com/office/drawing/2014/main" id="{4EC48933-5584-A8BC-7342-2F3ACC5A8705}"/>
              </a:ext>
            </a:extLst>
          </p:cNvPr>
          <p:cNvGrpSpPr/>
          <p:nvPr/>
        </p:nvGrpSpPr>
        <p:grpSpPr>
          <a:xfrm>
            <a:off x="5422900" y="7861300"/>
            <a:ext cx="1320800" cy="1168948"/>
            <a:chOff x="10112187" y="677373"/>
            <a:chExt cx="2162287" cy="2163376"/>
          </a:xfrm>
        </p:grpSpPr>
        <p:sp>
          <p:nvSpPr>
            <p:cNvPr id="7" name="Google Shape;281;p9">
              <a:extLst>
                <a:ext uri="{FF2B5EF4-FFF2-40B4-BE49-F238E27FC236}">
                  <a16:creationId xmlns:a16="http://schemas.microsoft.com/office/drawing/2014/main" id="{67905062-F699-C41E-316E-202136B080D4}"/>
                </a:ext>
              </a:extLst>
            </p:cNvPr>
            <p:cNvSpPr/>
            <p:nvPr/>
          </p:nvSpPr>
          <p:spPr>
            <a:xfrm rot="-2738524">
              <a:off x="10411435" y="1011508"/>
              <a:ext cx="1563792" cy="1495106"/>
            </a:xfrm>
            <a:prstGeom prst="teardrop">
              <a:avLst>
                <a:gd name="adj" fmla="val 128605"/>
              </a:avLst>
            </a:prstGeom>
            <a:solidFill>
              <a:schemeClr val="lt1"/>
            </a:solid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pic>
          <p:nvPicPr>
            <p:cNvPr id="8" name="Google Shape;282;p9" descr="Logotipo, nombre de la empresa&#10;&#10;Descripción generada automáticamente">
              <a:extLst>
                <a:ext uri="{FF2B5EF4-FFF2-40B4-BE49-F238E27FC236}">
                  <a16:creationId xmlns:a16="http://schemas.microsoft.com/office/drawing/2014/main" id="{4180AFEA-6227-C278-2A25-75D1F8DAAA5D}"/>
                </a:ext>
              </a:extLst>
            </p:cNvPr>
            <p:cNvPicPr preferRelativeResize="0"/>
            <p:nvPr/>
          </p:nvPicPr>
          <p:blipFill rotWithShape="1">
            <a:blip r:embed="rId2">
              <a:alphaModFix/>
            </a:blip>
            <a:srcRect/>
            <a:stretch/>
          </p:blipFill>
          <p:spPr>
            <a:xfrm>
              <a:off x="10467190" y="1058082"/>
              <a:ext cx="1445110" cy="1157032"/>
            </a:xfrm>
            <a:prstGeom prst="rect">
              <a:avLst/>
            </a:prstGeom>
            <a:noFill/>
            <a:ln>
              <a:noFill/>
            </a:ln>
          </p:spPr>
        </p:pic>
      </p:grpSp>
    </p:spTree>
    <p:extLst>
      <p:ext uri="{BB962C8B-B14F-4D97-AF65-F5344CB8AC3E}">
        <p14:creationId xmlns:p14="http://schemas.microsoft.com/office/powerpoint/2010/main" val="11886232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280;p9">
            <a:extLst>
              <a:ext uri="{FF2B5EF4-FFF2-40B4-BE49-F238E27FC236}">
                <a16:creationId xmlns:a16="http://schemas.microsoft.com/office/drawing/2014/main" id="{07C7131B-006B-39CE-0E04-A7102AB84A52}"/>
              </a:ext>
            </a:extLst>
          </p:cNvPr>
          <p:cNvGrpSpPr/>
          <p:nvPr/>
        </p:nvGrpSpPr>
        <p:grpSpPr>
          <a:xfrm>
            <a:off x="5422900" y="7861300"/>
            <a:ext cx="1320800" cy="1168948"/>
            <a:chOff x="10112187" y="677373"/>
            <a:chExt cx="2162287" cy="2163376"/>
          </a:xfrm>
        </p:grpSpPr>
        <p:sp>
          <p:nvSpPr>
            <p:cNvPr id="5" name="Google Shape;281;p9">
              <a:extLst>
                <a:ext uri="{FF2B5EF4-FFF2-40B4-BE49-F238E27FC236}">
                  <a16:creationId xmlns:a16="http://schemas.microsoft.com/office/drawing/2014/main" id="{21105E18-362A-A9E5-2187-5F4F7361EDDB}"/>
                </a:ext>
              </a:extLst>
            </p:cNvPr>
            <p:cNvSpPr/>
            <p:nvPr/>
          </p:nvSpPr>
          <p:spPr>
            <a:xfrm rot="-2738524">
              <a:off x="10411435" y="1011508"/>
              <a:ext cx="1563792" cy="1495106"/>
            </a:xfrm>
            <a:prstGeom prst="teardrop">
              <a:avLst>
                <a:gd name="adj" fmla="val 128605"/>
              </a:avLst>
            </a:prstGeom>
            <a:solidFill>
              <a:schemeClr val="lt1"/>
            </a:solid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pic>
          <p:nvPicPr>
            <p:cNvPr id="6" name="Google Shape;282;p9" descr="Logotipo, nombre de la empresa&#10;&#10;Descripción generada automáticamente">
              <a:extLst>
                <a:ext uri="{FF2B5EF4-FFF2-40B4-BE49-F238E27FC236}">
                  <a16:creationId xmlns:a16="http://schemas.microsoft.com/office/drawing/2014/main" id="{6BBB442E-5DB5-E10E-595C-0E97D8BC5C9C}"/>
                </a:ext>
              </a:extLst>
            </p:cNvPr>
            <p:cNvPicPr preferRelativeResize="0"/>
            <p:nvPr/>
          </p:nvPicPr>
          <p:blipFill rotWithShape="1">
            <a:blip r:embed="rId2">
              <a:alphaModFix/>
            </a:blip>
            <a:srcRect/>
            <a:stretch/>
          </p:blipFill>
          <p:spPr>
            <a:xfrm>
              <a:off x="10467190" y="1058082"/>
              <a:ext cx="1445110" cy="1157032"/>
            </a:xfrm>
            <a:prstGeom prst="rect">
              <a:avLst/>
            </a:prstGeom>
            <a:noFill/>
            <a:ln>
              <a:noFill/>
            </a:ln>
          </p:spPr>
        </p:pic>
      </p:grpSp>
      <p:sp>
        <p:nvSpPr>
          <p:cNvPr id="7" name="AutoShape 2">
            <a:extLst>
              <a:ext uri="{FF2B5EF4-FFF2-40B4-BE49-F238E27FC236}">
                <a16:creationId xmlns:a16="http://schemas.microsoft.com/office/drawing/2014/main" id="{E389AC22-6615-0F72-07CC-0726E5169328}"/>
              </a:ext>
            </a:extLst>
          </p:cNvPr>
          <p:cNvSpPr>
            <a:spLocks noChangeAspect="1" noChangeArrowheads="1"/>
          </p:cNvSpPr>
          <p:nvPr/>
        </p:nvSpPr>
        <p:spPr bwMode="auto">
          <a:xfrm>
            <a:off x="3276600" y="4419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10" name="CuadroTexto 9">
            <a:extLst>
              <a:ext uri="{FF2B5EF4-FFF2-40B4-BE49-F238E27FC236}">
                <a16:creationId xmlns:a16="http://schemas.microsoft.com/office/drawing/2014/main" id="{73176C6B-8B8B-A22E-098F-9A958C786F0C}"/>
              </a:ext>
            </a:extLst>
          </p:cNvPr>
          <p:cNvSpPr txBox="1"/>
          <p:nvPr/>
        </p:nvSpPr>
        <p:spPr>
          <a:xfrm>
            <a:off x="135346" y="8657771"/>
            <a:ext cx="470000" cy="369332"/>
          </a:xfrm>
          <a:prstGeom prst="rect">
            <a:avLst/>
          </a:prstGeom>
          <a:noFill/>
        </p:spPr>
        <p:txBody>
          <a:bodyPr wrap="none" rtlCol="0">
            <a:spAutoFit/>
          </a:bodyPr>
          <a:lstStyle/>
          <a:p>
            <a:r>
              <a:rPr lang="es-CL" dirty="0">
                <a:solidFill>
                  <a:srgbClr val="0070C0"/>
                </a:solidFill>
                <a:latin typeface="Montserrat SemiBold" panose="00000700000000000000" pitchFamily="2" charset="0"/>
              </a:rPr>
              <a:t>28</a:t>
            </a:r>
          </a:p>
        </p:txBody>
      </p:sp>
      <p:sp>
        <p:nvSpPr>
          <p:cNvPr id="3" name="CuadroTexto 2">
            <a:extLst>
              <a:ext uri="{FF2B5EF4-FFF2-40B4-BE49-F238E27FC236}">
                <a16:creationId xmlns:a16="http://schemas.microsoft.com/office/drawing/2014/main" id="{C04C4007-C970-9997-5088-006F1D6192B8}"/>
              </a:ext>
            </a:extLst>
          </p:cNvPr>
          <p:cNvSpPr txBox="1"/>
          <p:nvPr/>
        </p:nvSpPr>
        <p:spPr>
          <a:xfrm>
            <a:off x="706629" y="322182"/>
            <a:ext cx="4771917" cy="8095871"/>
          </a:xfrm>
          <a:prstGeom prst="rect">
            <a:avLst/>
          </a:prstGeom>
          <a:noFill/>
        </p:spPr>
        <p:txBody>
          <a:bodyPr wrap="square">
            <a:spAutoFit/>
          </a:bodyPr>
          <a:lstStyle/>
          <a:p>
            <a:pPr>
              <a:lnSpc>
                <a:spcPct val="107000"/>
              </a:lnSpc>
              <a:spcAft>
                <a:spcPts val="800"/>
              </a:spcAft>
            </a:pPr>
            <a:r>
              <a:rPr lang="es-MX" sz="1200" dirty="0">
                <a:solidFill>
                  <a:srgbClr val="0070C0"/>
                </a:solidFill>
                <a:latin typeface="Montserrat Light" panose="00000400000000000000" pitchFamily="2" charset="0"/>
                <a:ea typeface="Calibri" panose="020F0502020204030204" pitchFamily="34" charset="0"/>
                <a:cs typeface="Calibri" panose="020F0502020204030204" pitchFamily="34" charset="0"/>
              </a:rPr>
              <a:t>El FDASM se constituyó legalmente como una corporación independiente y sin fines de lucro, con representación de distintos actores que participan del sector del agua de la Región Metropolitana. Su gobernanza se ha definido en dos ámbitos: 1. Estructura organizacional y 2. Procesos de gobernanza, que involucran a los representantes de todas las organizaciones asociadas.</a:t>
            </a:r>
          </a:p>
          <a:p>
            <a:pPr>
              <a:lnSpc>
                <a:spcPct val="107000"/>
              </a:lnSpc>
              <a:spcAft>
                <a:spcPts val="800"/>
              </a:spcAft>
            </a:pPr>
            <a:r>
              <a:rPr lang="es-MX" sz="1200" dirty="0">
                <a:solidFill>
                  <a:srgbClr val="0070C0"/>
                </a:solidFill>
                <a:latin typeface="Montserrat Light" panose="00000400000000000000" pitchFamily="2" charset="0"/>
                <a:ea typeface="Calibri" panose="020F0502020204030204" pitchFamily="34" charset="0"/>
                <a:cs typeface="Calibri" panose="020F0502020204030204" pitchFamily="34" charset="0"/>
              </a:rPr>
              <a:t>Como se establece en el diagrama a continuación, la Asamblea es el órgano principal de la corporación, conformada por los representantes de cada uno de los asociados (organizaciones socias), la cual se reúne anualmente para establecer el presupuesto de operación del FDA-SM, la renovación de los miembros del Directorio que corresponda y aprobar la Memoria y Balance Anual. A partir de sus miembros se elige al Directorio, de acuerdo a la siguiente conformación:  4 directores(as) elegidos por los Asociados representantes del sector público, 3 directores (as) elegidos por los Asociados representantes de la sociedad civil y organizaciones de usuarios de agua y, por último, 4 directores(as) elegidos por los Asociados representantes del sector privado (1 por cada uno de los siguientes subsectores: Industria, Sanitario, Minería y Agrícola).  Los miembros del directorio tienen igual derecho a vos y voto, y duran en sus cargos dos años, pudiendo ser reelegidos indefinidamente.</a:t>
            </a:r>
          </a:p>
          <a:p>
            <a:pPr>
              <a:lnSpc>
                <a:spcPct val="107000"/>
              </a:lnSpc>
              <a:spcAft>
                <a:spcPts val="800"/>
              </a:spcAft>
            </a:pPr>
            <a:r>
              <a:rPr lang="es-MX" sz="1200" dirty="0">
                <a:solidFill>
                  <a:srgbClr val="0070C0"/>
                </a:solidFill>
                <a:latin typeface="Montserrat Light" panose="00000400000000000000" pitchFamily="2" charset="0"/>
                <a:ea typeface="Calibri" panose="020F0502020204030204" pitchFamily="34" charset="0"/>
                <a:cs typeface="Calibri" panose="020F0502020204030204" pitchFamily="34" charset="0"/>
              </a:rPr>
              <a:t>Sin ser vinculante en la gobernanza del FDA-SM, se ha establecido un Concejo Consultivo, compuesto por 11 miembros y definido como un órgano colegiado permanente, que tiene como propósito prestar asesoría científica y técnica al directorio, en relación con la ejecución y planificación de programas, proyectos y acciones entre otros que permitan la correcta dirección y desarrollo de la corporación en el mediano y largo plazo. </a:t>
            </a:r>
          </a:p>
          <a:p>
            <a:pPr>
              <a:lnSpc>
                <a:spcPct val="107000"/>
              </a:lnSpc>
              <a:spcAft>
                <a:spcPts val="800"/>
              </a:spcAft>
            </a:pPr>
            <a:r>
              <a:rPr lang="es-MX" sz="1200" dirty="0">
                <a:solidFill>
                  <a:srgbClr val="0070C0"/>
                </a:solidFill>
                <a:latin typeface="Montserrat Light" panose="00000400000000000000" pitchFamily="2" charset="0"/>
                <a:ea typeface="Calibri" panose="020F0502020204030204" pitchFamily="34" charset="0"/>
                <a:cs typeface="Calibri" panose="020F0502020204030204" pitchFamily="34" charset="0"/>
              </a:rPr>
              <a:t>El directorio designa a una persona natural con el título de Gerente/a General, quién le reporta directamente y tiene por obligación el atender, impulsar, realizar y ejecutar las operaciones de la Corporación, supervisar todas sus operaciones financieras, administrativas, comerciales y productivas y supervisar la elaboración e implementación del Plan Estratégico. </a:t>
            </a:r>
          </a:p>
        </p:txBody>
      </p:sp>
    </p:spTree>
    <p:extLst>
      <p:ext uri="{BB962C8B-B14F-4D97-AF65-F5344CB8AC3E}">
        <p14:creationId xmlns:p14="http://schemas.microsoft.com/office/powerpoint/2010/main" val="17363709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280;p9">
            <a:extLst>
              <a:ext uri="{FF2B5EF4-FFF2-40B4-BE49-F238E27FC236}">
                <a16:creationId xmlns:a16="http://schemas.microsoft.com/office/drawing/2014/main" id="{07C7131B-006B-39CE-0E04-A7102AB84A52}"/>
              </a:ext>
            </a:extLst>
          </p:cNvPr>
          <p:cNvGrpSpPr/>
          <p:nvPr/>
        </p:nvGrpSpPr>
        <p:grpSpPr>
          <a:xfrm>
            <a:off x="5422900" y="7861300"/>
            <a:ext cx="1320800" cy="1168948"/>
            <a:chOff x="10112187" y="677373"/>
            <a:chExt cx="2162287" cy="2163376"/>
          </a:xfrm>
        </p:grpSpPr>
        <p:sp>
          <p:nvSpPr>
            <p:cNvPr id="5" name="Google Shape;281;p9">
              <a:extLst>
                <a:ext uri="{FF2B5EF4-FFF2-40B4-BE49-F238E27FC236}">
                  <a16:creationId xmlns:a16="http://schemas.microsoft.com/office/drawing/2014/main" id="{21105E18-362A-A9E5-2187-5F4F7361EDDB}"/>
                </a:ext>
              </a:extLst>
            </p:cNvPr>
            <p:cNvSpPr/>
            <p:nvPr/>
          </p:nvSpPr>
          <p:spPr>
            <a:xfrm rot="-2738524">
              <a:off x="10411435" y="1011508"/>
              <a:ext cx="1563792" cy="1495106"/>
            </a:xfrm>
            <a:prstGeom prst="teardrop">
              <a:avLst>
                <a:gd name="adj" fmla="val 128605"/>
              </a:avLst>
            </a:prstGeom>
            <a:solidFill>
              <a:schemeClr val="lt1"/>
            </a:solid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pic>
          <p:nvPicPr>
            <p:cNvPr id="6" name="Google Shape;282;p9" descr="Logotipo, nombre de la empresa&#10;&#10;Descripción generada automáticamente">
              <a:extLst>
                <a:ext uri="{FF2B5EF4-FFF2-40B4-BE49-F238E27FC236}">
                  <a16:creationId xmlns:a16="http://schemas.microsoft.com/office/drawing/2014/main" id="{6BBB442E-5DB5-E10E-595C-0E97D8BC5C9C}"/>
                </a:ext>
              </a:extLst>
            </p:cNvPr>
            <p:cNvPicPr preferRelativeResize="0"/>
            <p:nvPr/>
          </p:nvPicPr>
          <p:blipFill rotWithShape="1">
            <a:blip r:embed="rId2">
              <a:alphaModFix/>
            </a:blip>
            <a:srcRect/>
            <a:stretch/>
          </p:blipFill>
          <p:spPr>
            <a:xfrm>
              <a:off x="10467190" y="1058082"/>
              <a:ext cx="1445110" cy="1157032"/>
            </a:xfrm>
            <a:prstGeom prst="rect">
              <a:avLst/>
            </a:prstGeom>
            <a:noFill/>
            <a:ln>
              <a:noFill/>
            </a:ln>
          </p:spPr>
        </p:pic>
      </p:grpSp>
      <p:sp>
        <p:nvSpPr>
          <p:cNvPr id="7" name="AutoShape 2">
            <a:extLst>
              <a:ext uri="{FF2B5EF4-FFF2-40B4-BE49-F238E27FC236}">
                <a16:creationId xmlns:a16="http://schemas.microsoft.com/office/drawing/2014/main" id="{E389AC22-6615-0F72-07CC-0726E5169328}"/>
              </a:ext>
            </a:extLst>
          </p:cNvPr>
          <p:cNvSpPr>
            <a:spLocks noChangeAspect="1" noChangeArrowheads="1"/>
          </p:cNvSpPr>
          <p:nvPr/>
        </p:nvSpPr>
        <p:spPr bwMode="auto">
          <a:xfrm>
            <a:off x="3276600" y="4419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10" name="CuadroTexto 9">
            <a:extLst>
              <a:ext uri="{FF2B5EF4-FFF2-40B4-BE49-F238E27FC236}">
                <a16:creationId xmlns:a16="http://schemas.microsoft.com/office/drawing/2014/main" id="{73176C6B-8B8B-A22E-098F-9A958C786F0C}"/>
              </a:ext>
            </a:extLst>
          </p:cNvPr>
          <p:cNvSpPr txBox="1"/>
          <p:nvPr/>
        </p:nvSpPr>
        <p:spPr>
          <a:xfrm>
            <a:off x="135346" y="8657771"/>
            <a:ext cx="463588" cy="369332"/>
          </a:xfrm>
          <a:prstGeom prst="rect">
            <a:avLst/>
          </a:prstGeom>
          <a:noFill/>
        </p:spPr>
        <p:txBody>
          <a:bodyPr wrap="none" rtlCol="0">
            <a:spAutoFit/>
          </a:bodyPr>
          <a:lstStyle/>
          <a:p>
            <a:r>
              <a:rPr lang="es-CL" dirty="0">
                <a:solidFill>
                  <a:srgbClr val="0070C0"/>
                </a:solidFill>
                <a:latin typeface="Montserrat SemiBold" panose="00000700000000000000" pitchFamily="2" charset="0"/>
              </a:rPr>
              <a:t>29</a:t>
            </a:r>
          </a:p>
        </p:txBody>
      </p:sp>
      <p:pic>
        <p:nvPicPr>
          <p:cNvPr id="2" name="Imagen 1" descr="Interfaz de usuario gráfica&#10;&#10;Descripción generada automáticamente">
            <a:extLst>
              <a:ext uri="{FF2B5EF4-FFF2-40B4-BE49-F238E27FC236}">
                <a16:creationId xmlns:a16="http://schemas.microsoft.com/office/drawing/2014/main" id="{118C22FB-F11F-7028-BAC0-66729BCDE978}"/>
              </a:ext>
            </a:extLst>
          </p:cNvPr>
          <p:cNvPicPr>
            <a:picLocks noChangeAspect="1"/>
          </p:cNvPicPr>
          <p:nvPr/>
        </p:nvPicPr>
        <p:blipFill rotWithShape="1">
          <a:blip r:embed="rId3">
            <a:extLst>
              <a:ext uri="{28A0092B-C50C-407E-A947-70E740481C1C}">
                <a14:useLocalDpi xmlns:a14="http://schemas.microsoft.com/office/drawing/2010/main" val="0"/>
              </a:ext>
            </a:extLst>
          </a:blip>
          <a:srcRect l="26483" t="26810" r="22001" b="17678"/>
          <a:stretch/>
        </p:blipFill>
        <p:spPr bwMode="auto">
          <a:xfrm>
            <a:off x="605992" y="763571"/>
            <a:ext cx="4698452" cy="2846894"/>
          </a:xfrm>
          <a:prstGeom prst="rect">
            <a:avLst/>
          </a:prstGeom>
          <a:ln>
            <a:noFill/>
          </a:ln>
          <a:extLst>
            <a:ext uri="{53640926-AAD7-44D8-BBD7-CCE9431645EC}">
              <a14:shadowObscured xmlns:a14="http://schemas.microsoft.com/office/drawing/2010/main"/>
            </a:ext>
          </a:extLst>
        </p:spPr>
      </p:pic>
      <p:sp>
        <p:nvSpPr>
          <p:cNvPr id="8" name="CuadroTexto 7">
            <a:extLst>
              <a:ext uri="{FF2B5EF4-FFF2-40B4-BE49-F238E27FC236}">
                <a16:creationId xmlns:a16="http://schemas.microsoft.com/office/drawing/2014/main" id="{E032C1F9-82A4-A75C-F604-2D15CEF5BEB3}"/>
              </a:ext>
            </a:extLst>
          </p:cNvPr>
          <p:cNvSpPr txBox="1"/>
          <p:nvPr/>
        </p:nvSpPr>
        <p:spPr>
          <a:xfrm>
            <a:off x="527902" y="4364610"/>
            <a:ext cx="4845378" cy="3447098"/>
          </a:xfrm>
          <a:prstGeom prst="rect">
            <a:avLst/>
          </a:prstGeom>
          <a:noFill/>
        </p:spPr>
        <p:txBody>
          <a:bodyPr wrap="square" rtlCol="0">
            <a:spAutoFit/>
          </a:bodyPr>
          <a:lstStyle/>
          <a:p>
            <a:r>
              <a:rPr lang="es-MX" sz="1200" b="1" dirty="0">
                <a:solidFill>
                  <a:srgbClr val="0070C0"/>
                </a:solidFill>
                <a:latin typeface="Montserrat Light" panose="00000400000000000000" pitchFamily="2" charset="0"/>
              </a:rPr>
              <a:t>ESTRUCTURA DE FINANCIAMIENTO</a:t>
            </a:r>
          </a:p>
          <a:p>
            <a:endParaRPr lang="es-MX" sz="1200" dirty="0">
              <a:solidFill>
                <a:srgbClr val="0070C0"/>
              </a:solidFill>
              <a:latin typeface="Montserrat Light" panose="00000400000000000000" pitchFamily="2" charset="0"/>
            </a:endParaRPr>
          </a:p>
          <a:p>
            <a:r>
              <a:rPr lang="es-MX" sz="1200" dirty="0">
                <a:solidFill>
                  <a:srgbClr val="0070C0"/>
                </a:solidFill>
                <a:latin typeface="Montserrat Light" panose="00000400000000000000" pitchFamily="2" charset="0"/>
              </a:rPr>
              <a:t>De acuerdo con lo establecido en la constitución legal de FDASM (estatutos de la Corporación), la operación anual se financia a través de cuotas anuales ordinarias a aportar por cada una de sus organizaciones socias.</a:t>
            </a:r>
          </a:p>
          <a:p>
            <a:r>
              <a:rPr lang="es-MX" sz="1200" dirty="0">
                <a:solidFill>
                  <a:srgbClr val="0070C0"/>
                </a:solidFill>
                <a:latin typeface="Montserrat Light" panose="00000400000000000000" pitchFamily="2" charset="0"/>
              </a:rPr>
              <a:t>Las cuotas anuales ordinarias fijadas por la Asamblea de Socios, a propuesta del Directorio, se determinan en función de la cantidad y categoría de los Asociados y se destinan para cubrir los gastos operacionales del Fondo, que son evaluados y definidos anualmente por el Directorio. </a:t>
            </a:r>
          </a:p>
          <a:p>
            <a:endParaRPr lang="es-MX" sz="1200" dirty="0">
              <a:solidFill>
                <a:srgbClr val="0070C0"/>
              </a:solidFill>
              <a:latin typeface="Montserrat Light" panose="00000400000000000000" pitchFamily="2" charset="0"/>
            </a:endParaRPr>
          </a:p>
          <a:p>
            <a:r>
              <a:rPr lang="es-MX" sz="1200" dirty="0">
                <a:solidFill>
                  <a:srgbClr val="0070C0"/>
                </a:solidFill>
                <a:latin typeface="Montserrat Light" panose="00000400000000000000" pitchFamily="2" charset="0"/>
              </a:rPr>
              <a:t>Se entiende por gastos operacionales del Fondo, aquellos en que se incurre en relación con su administración y operación, sin que se consideren como parte de éstos los fondos destinados al financiamiento de la cartera de proyectos, programas, acciones, obras, entre otras, definidos en el Plan Estratégico</a:t>
            </a:r>
            <a:r>
              <a:rPr lang="es-MX" sz="1400" dirty="0">
                <a:solidFill>
                  <a:srgbClr val="0070C0"/>
                </a:solidFill>
                <a:latin typeface="Montserrat Light" panose="00000400000000000000" pitchFamily="2" charset="0"/>
              </a:rPr>
              <a:t>.</a:t>
            </a:r>
          </a:p>
        </p:txBody>
      </p:sp>
    </p:spTree>
    <p:extLst>
      <p:ext uri="{BB962C8B-B14F-4D97-AF65-F5344CB8AC3E}">
        <p14:creationId xmlns:p14="http://schemas.microsoft.com/office/powerpoint/2010/main" val="3811865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75000"/>
          </a:schemeClr>
        </a:soli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30CE2AE-5F0C-8EE8-FA3A-B5B47A356A94}"/>
              </a:ext>
            </a:extLst>
          </p:cNvPr>
          <p:cNvSpPr>
            <a:spLocks noGrp="1"/>
          </p:cNvSpPr>
          <p:nvPr>
            <p:ph idx="1"/>
          </p:nvPr>
        </p:nvSpPr>
        <p:spPr>
          <a:xfrm>
            <a:off x="1441379" y="6650565"/>
            <a:ext cx="4156892" cy="1356296"/>
          </a:xfrm>
        </p:spPr>
        <p:txBody>
          <a:bodyPr>
            <a:normAutofit/>
          </a:bodyPr>
          <a:lstStyle/>
          <a:p>
            <a:pPr marL="0" indent="0">
              <a:buNone/>
            </a:pPr>
            <a:r>
              <a:rPr lang="es-CL" sz="2000" dirty="0">
                <a:solidFill>
                  <a:schemeClr val="bg1"/>
                </a:solidFill>
                <a:effectLst>
                  <a:outerShdw blurRad="38100" dist="38100" dir="2700000" algn="tl">
                    <a:srgbClr val="000000">
                      <a:alpha val="43137"/>
                    </a:srgbClr>
                  </a:outerShdw>
                </a:effectLst>
                <a:latin typeface="Montserrat SemiBold" panose="00000700000000000000" pitchFamily="2" charset="0"/>
              </a:rPr>
              <a:t>ANTECEDENTES GENERALES</a:t>
            </a:r>
          </a:p>
        </p:txBody>
      </p:sp>
      <p:sp>
        <p:nvSpPr>
          <p:cNvPr id="4" name="CuadroTexto 3">
            <a:extLst>
              <a:ext uri="{FF2B5EF4-FFF2-40B4-BE49-F238E27FC236}">
                <a16:creationId xmlns:a16="http://schemas.microsoft.com/office/drawing/2014/main" id="{81E4AC26-AE37-04EB-5270-5223AD0A1820}"/>
              </a:ext>
            </a:extLst>
          </p:cNvPr>
          <p:cNvSpPr txBox="1"/>
          <p:nvPr/>
        </p:nvSpPr>
        <p:spPr>
          <a:xfrm>
            <a:off x="135346" y="8657771"/>
            <a:ext cx="319318" cy="369332"/>
          </a:xfrm>
          <a:prstGeom prst="rect">
            <a:avLst/>
          </a:prstGeom>
          <a:noFill/>
        </p:spPr>
        <p:txBody>
          <a:bodyPr wrap="none" rtlCol="0">
            <a:spAutoFit/>
          </a:bodyPr>
          <a:lstStyle/>
          <a:p>
            <a:r>
              <a:rPr lang="es-CL" dirty="0">
                <a:solidFill>
                  <a:schemeClr val="bg1"/>
                </a:solidFill>
                <a:latin typeface="Montserrat SemiBold" panose="00000700000000000000" pitchFamily="2" charset="0"/>
              </a:rPr>
              <a:t>3</a:t>
            </a:r>
          </a:p>
        </p:txBody>
      </p:sp>
      <p:sp>
        <p:nvSpPr>
          <p:cNvPr id="5" name="CuadroTexto 4">
            <a:extLst>
              <a:ext uri="{FF2B5EF4-FFF2-40B4-BE49-F238E27FC236}">
                <a16:creationId xmlns:a16="http://schemas.microsoft.com/office/drawing/2014/main" id="{64B2865F-0CC2-B4A5-A8DA-C5313F7AD029}"/>
              </a:ext>
            </a:extLst>
          </p:cNvPr>
          <p:cNvSpPr txBox="1"/>
          <p:nvPr/>
        </p:nvSpPr>
        <p:spPr>
          <a:xfrm>
            <a:off x="2168770" y="1508369"/>
            <a:ext cx="3081293" cy="5478423"/>
          </a:xfrm>
          <a:prstGeom prst="rect">
            <a:avLst/>
          </a:prstGeom>
          <a:noFill/>
          <a:ln>
            <a:noFill/>
          </a:ln>
        </p:spPr>
        <p:txBody>
          <a:bodyPr wrap="none" rtlCol="0">
            <a:spAutoFit/>
          </a:bodyPr>
          <a:lstStyle/>
          <a:p>
            <a:r>
              <a:rPr lang="es-CL" sz="35000" dirty="0">
                <a:solidFill>
                  <a:schemeClr val="bg1">
                    <a:lumMod val="95000"/>
                  </a:schemeClr>
                </a:solidFill>
                <a:effectLst>
                  <a:outerShdw blurRad="38100" dist="38100" dir="2700000" algn="tl">
                    <a:srgbClr val="000000">
                      <a:alpha val="43137"/>
                    </a:srgbClr>
                  </a:outerShdw>
                </a:effectLst>
              </a:rPr>
              <a:t>I.</a:t>
            </a:r>
          </a:p>
        </p:txBody>
      </p:sp>
      <p:grpSp>
        <p:nvGrpSpPr>
          <p:cNvPr id="6" name="Google Shape;280;p9">
            <a:extLst>
              <a:ext uri="{FF2B5EF4-FFF2-40B4-BE49-F238E27FC236}">
                <a16:creationId xmlns:a16="http://schemas.microsoft.com/office/drawing/2014/main" id="{4EC48933-5584-A8BC-7342-2F3ACC5A8705}"/>
              </a:ext>
            </a:extLst>
          </p:cNvPr>
          <p:cNvGrpSpPr/>
          <p:nvPr/>
        </p:nvGrpSpPr>
        <p:grpSpPr>
          <a:xfrm>
            <a:off x="5422900" y="7861300"/>
            <a:ext cx="1320800" cy="1168948"/>
            <a:chOff x="10112187" y="677373"/>
            <a:chExt cx="2162287" cy="2163376"/>
          </a:xfrm>
        </p:grpSpPr>
        <p:sp>
          <p:nvSpPr>
            <p:cNvPr id="7" name="Google Shape;281;p9">
              <a:extLst>
                <a:ext uri="{FF2B5EF4-FFF2-40B4-BE49-F238E27FC236}">
                  <a16:creationId xmlns:a16="http://schemas.microsoft.com/office/drawing/2014/main" id="{67905062-F699-C41E-316E-202136B080D4}"/>
                </a:ext>
              </a:extLst>
            </p:cNvPr>
            <p:cNvSpPr/>
            <p:nvPr/>
          </p:nvSpPr>
          <p:spPr>
            <a:xfrm rot="-2738524">
              <a:off x="10411435" y="1011508"/>
              <a:ext cx="1563792" cy="1495106"/>
            </a:xfrm>
            <a:prstGeom prst="teardrop">
              <a:avLst>
                <a:gd name="adj" fmla="val 128605"/>
              </a:avLst>
            </a:prstGeom>
            <a:solidFill>
              <a:schemeClr val="lt1"/>
            </a:solid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pic>
          <p:nvPicPr>
            <p:cNvPr id="8" name="Google Shape;282;p9" descr="Logotipo, nombre de la empresa&#10;&#10;Descripción generada automáticamente">
              <a:extLst>
                <a:ext uri="{FF2B5EF4-FFF2-40B4-BE49-F238E27FC236}">
                  <a16:creationId xmlns:a16="http://schemas.microsoft.com/office/drawing/2014/main" id="{4180AFEA-6227-C278-2A25-75D1F8DAAA5D}"/>
                </a:ext>
              </a:extLst>
            </p:cNvPr>
            <p:cNvPicPr preferRelativeResize="0"/>
            <p:nvPr/>
          </p:nvPicPr>
          <p:blipFill rotWithShape="1">
            <a:blip r:embed="rId2">
              <a:alphaModFix/>
            </a:blip>
            <a:srcRect/>
            <a:stretch/>
          </p:blipFill>
          <p:spPr>
            <a:xfrm>
              <a:off x="10467190" y="1058082"/>
              <a:ext cx="1445110" cy="1157032"/>
            </a:xfrm>
            <a:prstGeom prst="rect">
              <a:avLst/>
            </a:prstGeom>
            <a:noFill/>
            <a:ln>
              <a:noFill/>
            </a:ln>
          </p:spPr>
        </p:pic>
      </p:grpSp>
    </p:spTree>
    <p:extLst>
      <p:ext uri="{BB962C8B-B14F-4D97-AF65-F5344CB8AC3E}">
        <p14:creationId xmlns:p14="http://schemas.microsoft.com/office/powerpoint/2010/main" val="14704783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280;p9">
            <a:extLst>
              <a:ext uri="{FF2B5EF4-FFF2-40B4-BE49-F238E27FC236}">
                <a16:creationId xmlns:a16="http://schemas.microsoft.com/office/drawing/2014/main" id="{07C7131B-006B-39CE-0E04-A7102AB84A52}"/>
              </a:ext>
            </a:extLst>
          </p:cNvPr>
          <p:cNvGrpSpPr/>
          <p:nvPr/>
        </p:nvGrpSpPr>
        <p:grpSpPr>
          <a:xfrm>
            <a:off x="5422900" y="7861300"/>
            <a:ext cx="1320800" cy="1168948"/>
            <a:chOff x="10112187" y="677373"/>
            <a:chExt cx="2162287" cy="2163376"/>
          </a:xfrm>
        </p:grpSpPr>
        <p:sp>
          <p:nvSpPr>
            <p:cNvPr id="5" name="Google Shape;281;p9">
              <a:extLst>
                <a:ext uri="{FF2B5EF4-FFF2-40B4-BE49-F238E27FC236}">
                  <a16:creationId xmlns:a16="http://schemas.microsoft.com/office/drawing/2014/main" id="{21105E18-362A-A9E5-2187-5F4F7361EDDB}"/>
                </a:ext>
              </a:extLst>
            </p:cNvPr>
            <p:cNvSpPr/>
            <p:nvPr/>
          </p:nvSpPr>
          <p:spPr>
            <a:xfrm rot="-2738524">
              <a:off x="10411435" y="1011508"/>
              <a:ext cx="1563792" cy="1495106"/>
            </a:xfrm>
            <a:prstGeom prst="teardrop">
              <a:avLst>
                <a:gd name="adj" fmla="val 128605"/>
              </a:avLst>
            </a:prstGeom>
            <a:solidFill>
              <a:schemeClr val="lt1"/>
            </a:solid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pic>
          <p:nvPicPr>
            <p:cNvPr id="6" name="Google Shape;282;p9" descr="Logotipo, nombre de la empresa&#10;&#10;Descripción generada automáticamente">
              <a:extLst>
                <a:ext uri="{FF2B5EF4-FFF2-40B4-BE49-F238E27FC236}">
                  <a16:creationId xmlns:a16="http://schemas.microsoft.com/office/drawing/2014/main" id="{6BBB442E-5DB5-E10E-595C-0E97D8BC5C9C}"/>
                </a:ext>
              </a:extLst>
            </p:cNvPr>
            <p:cNvPicPr preferRelativeResize="0"/>
            <p:nvPr/>
          </p:nvPicPr>
          <p:blipFill rotWithShape="1">
            <a:blip r:embed="rId2">
              <a:alphaModFix/>
            </a:blip>
            <a:srcRect/>
            <a:stretch/>
          </p:blipFill>
          <p:spPr>
            <a:xfrm>
              <a:off x="10467190" y="1058082"/>
              <a:ext cx="1445110" cy="1157032"/>
            </a:xfrm>
            <a:prstGeom prst="rect">
              <a:avLst/>
            </a:prstGeom>
            <a:noFill/>
            <a:ln>
              <a:noFill/>
            </a:ln>
          </p:spPr>
        </p:pic>
      </p:grpSp>
      <p:sp>
        <p:nvSpPr>
          <p:cNvPr id="7" name="AutoShape 2">
            <a:extLst>
              <a:ext uri="{FF2B5EF4-FFF2-40B4-BE49-F238E27FC236}">
                <a16:creationId xmlns:a16="http://schemas.microsoft.com/office/drawing/2014/main" id="{E389AC22-6615-0F72-07CC-0726E5169328}"/>
              </a:ext>
            </a:extLst>
          </p:cNvPr>
          <p:cNvSpPr>
            <a:spLocks noChangeAspect="1" noChangeArrowheads="1"/>
          </p:cNvSpPr>
          <p:nvPr/>
        </p:nvSpPr>
        <p:spPr bwMode="auto">
          <a:xfrm>
            <a:off x="3276600" y="4419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10" name="CuadroTexto 9">
            <a:extLst>
              <a:ext uri="{FF2B5EF4-FFF2-40B4-BE49-F238E27FC236}">
                <a16:creationId xmlns:a16="http://schemas.microsoft.com/office/drawing/2014/main" id="{73176C6B-8B8B-A22E-098F-9A958C786F0C}"/>
              </a:ext>
            </a:extLst>
          </p:cNvPr>
          <p:cNvSpPr txBox="1"/>
          <p:nvPr/>
        </p:nvSpPr>
        <p:spPr>
          <a:xfrm>
            <a:off x="135346" y="8657771"/>
            <a:ext cx="474810" cy="369332"/>
          </a:xfrm>
          <a:prstGeom prst="rect">
            <a:avLst/>
          </a:prstGeom>
          <a:noFill/>
        </p:spPr>
        <p:txBody>
          <a:bodyPr wrap="none" rtlCol="0">
            <a:spAutoFit/>
          </a:bodyPr>
          <a:lstStyle/>
          <a:p>
            <a:r>
              <a:rPr lang="es-CL" dirty="0">
                <a:solidFill>
                  <a:srgbClr val="0070C0"/>
                </a:solidFill>
                <a:latin typeface="Montserrat SemiBold" panose="00000700000000000000" pitchFamily="2" charset="0"/>
              </a:rPr>
              <a:t>30</a:t>
            </a:r>
          </a:p>
        </p:txBody>
      </p:sp>
      <p:sp>
        <p:nvSpPr>
          <p:cNvPr id="8" name="CuadroTexto 7">
            <a:extLst>
              <a:ext uri="{FF2B5EF4-FFF2-40B4-BE49-F238E27FC236}">
                <a16:creationId xmlns:a16="http://schemas.microsoft.com/office/drawing/2014/main" id="{E032C1F9-82A4-A75C-F604-2D15CEF5BEB3}"/>
              </a:ext>
            </a:extLst>
          </p:cNvPr>
          <p:cNvSpPr txBox="1"/>
          <p:nvPr/>
        </p:nvSpPr>
        <p:spPr>
          <a:xfrm>
            <a:off x="612745" y="471340"/>
            <a:ext cx="4817094" cy="7792390"/>
          </a:xfrm>
          <a:prstGeom prst="rect">
            <a:avLst/>
          </a:prstGeom>
          <a:noFill/>
        </p:spPr>
        <p:txBody>
          <a:bodyPr wrap="square" rtlCol="0">
            <a:spAutoFit/>
          </a:bodyPr>
          <a:lstStyle/>
          <a:p>
            <a:r>
              <a:rPr lang="es-MX" sz="1200" dirty="0">
                <a:solidFill>
                  <a:srgbClr val="0070C0"/>
                </a:solidFill>
                <a:latin typeface="Montserrat Light" panose="00000400000000000000" pitchFamily="2" charset="0"/>
              </a:rPr>
              <a:t>Dada la estructura actual de socios del Fondo de Agua Santiago-Maipo y lo establecido en los Estatutos de la Corporación, las cuotas anuales ordinarias que financian su presupuesto de operación anual se diferencian de acuerdo con las distintas categorías de Asociados, como sigue:</a:t>
            </a:r>
          </a:p>
          <a:p>
            <a:endParaRPr lang="es-MX" sz="1200" b="1" dirty="0">
              <a:solidFill>
                <a:srgbClr val="0070C0"/>
              </a:solidFill>
              <a:latin typeface="Montserrat Light" panose="00000400000000000000" pitchFamily="2" charset="0"/>
            </a:endParaRPr>
          </a:p>
          <a:p>
            <a:pPr marL="227013"/>
            <a:r>
              <a:rPr lang="es-MX" sz="1200" dirty="0">
                <a:solidFill>
                  <a:srgbClr val="0070C0"/>
                </a:solidFill>
                <a:latin typeface="Montserrat Light" panose="00000400000000000000" pitchFamily="2" charset="0"/>
              </a:rPr>
              <a:t>•	El Gobierno Regional paga una cuota ordinaria anual, cuyo monto es fijado anualmente en consideración a su presupuesto, en cumplimiento de lo establecido en el artículo ciento uno de la ley diecinueve mil ciento setenta y cinco.</a:t>
            </a:r>
          </a:p>
          <a:p>
            <a:pPr marL="227013"/>
            <a:endParaRPr lang="es-MX" sz="1200" dirty="0">
              <a:solidFill>
                <a:srgbClr val="0070C0"/>
              </a:solidFill>
              <a:latin typeface="Montserrat Light" panose="00000400000000000000" pitchFamily="2" charset="0"/>
            </a:endParaRPr>
          </a:p>
          <a:p>
            <a:pPr marL="227013"/>
            <a:r>
              <a:rPr lang="es-MX" sz="1200" dirty="0">
                <a:solidFill>
                  <a:srgbClr val="0070C0"/>
                </a:solidFill>
                <a:latin typeface="Montserrat Light" panose="00000400000000000000" pitchFamily="2" charset="0"/>
              </a:rPr>
              <a:t>•	Los Asociados del sector sociedad civil y asociaciones de usuarios pagan una cuota ordinaria anual que tiene un valor mínimo de quince Unidades de Fomento y máximo de veinte Unidades de Fomento. </a:t>
            </a:r>
          </a:p>
          <a:p>
            <a:pPr marL="227013"/>
            <a:endParaRPr lang="es-MX" sz="1200" dirty="0">
              <a:solidFill>
                <a:srgbClr val="0070C0"/>
              </a:solidFill>
              <a:latin typeface="Montserrat Light" panose="00000400000000000000" pitchFamily="2" charset="0"/>
            </a:endParaRPr>
          </a:p>
          <a:p>
            <a:pPr marL="227013"/>
            <a:r>
              <a:rPr lang="es-MX" sz="1200" dirty="0">
                <a:solidFill>
                  <a:srgbClr val="0070C0"/>
                </a:solidFill>
                <a:latin typeface="Montserrat Light" panose="00000400000000000000" pitchFamily="2" charset="0"/>
              </a:rPr>
              <a:t>•	Los Asociados del sector privado pagan una cuota ordinaria anual, cuyo valor se define en atención a la cantidad de Asociados del sector privado y de los gastos operacionales aprobados año a año por el Directorio. En ningún caso la cuota de estos asociados puede ser inferior a la que se determine para los Asociados del Sector sociedad civil y asociaciones de usuarios.</a:t>
            </a:r>
          </a:p>
          <a:p>
            <a:pPr algn="just">
              <a:lnSpc>
                <a:spcPct val="107000"/>
              </a:lnSpc>
              <a:spcBef>
                <a:spcPts val="1000"/>
              </a:spcBef>
              <a:spcAft>
                <a:spcPts val="800"/>
              </a:spcAft>
            </a:pPr>
            <a:r>
              <a:rPr lang="es-ES_tradnl" sz="1200" kern="1200" dirty="0">
                <a:solidFill>
                  <a:srgbClr val="0070C0"/>
                </a:solidFill>
                <a:effectLst/>
                <a:latin typeface="Montserrat Light" panose="00000400000000000000" pitchFamily="2" charset="0"/>
                <a:ea typeface="Times New Roman" panose="02020603050405020304" pitchFamily="18" charset="0"/>
                <a:cs typeface="Times New Roman" panose="02020603050405020304" pitchFamily="18" charset="0"/>
              </a:rPr>
              <a:t>Para financiar las iniciativas derivadas de la implementación del Plan Estratégico, se considera un modelo complementario y colaborativo, que contempla el apalancamiento de recursos desde diversas fuentes como:</a:t>
            </a:r>
            <a:endParaRPr lang="es-CL" sz="1200" dirty="0">
              <a:solidFill>
                <a:srgbClr val="0070C0"/>
              </a:solidFill>
              <a:effectLst/>
              <a:latin typeface="Montserrat Light" panose="00000400000000000000" pitchFamily="2"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s-ES_tradnl" sz="1200" kern="1200" dirty="0">
                <a:solidFill>
                  <a:srgbClr val="0070C0"/>
                </a:solidFill>
                <a:effectLst/>
                <a:latin typeface="Montserrat Light" panose="00000400000000000000" pitchFamily="2" charset="0"/>
                <a:ea typeface="Times New Roman" panose="02020603050405020304" pitchFamily="18" charset="0"/>
                <a:cs typeface="Times New Roman" panose="02020603050405020304" pitchFamily="18" charset="0"/>
              </a:rPr>
              <a:t>Socios del Fondo de Agua Santiago-Maipo.</a:t>
            </a:r>
            <a:endParaRPr lang="es-CL" sz="1200" dirty="0">
              <a:solidFill>
                <a:srgbClr val="0070C0"/>
              </a:solidFill>
              <a:effectLst/>
              <a:latin typeface="Montserrat Light" panose="00000400000000000000" pitchFamily="2" charset="0"/>
              <a:ea typeface="Times New Roman" panose="02020603050405020304" pitchFamily="18" charset="0"/>
            </a:endParaRPr>
          </a:p>
          <a:p>
            <a:pPr marL="342900" lvl="0" indent="-342900">
              <a:buFont typeface="Symbol" panose="05050102010706020507" pitchFamily="18" charset="2"/>
              <a:buChar char=""/>
            </a:pPr>
            <a:r>
              <a:rPr lang="es-ES_tradnl" sz="1200" kern="1200" dirty="0">
                <a:solidFill>
                  <a:srgbClr val="0070C0"/>
                </a:solidFill>
                <a:effectLst/>
                <a:latin typeface="Montserrat Light" panose="00000400000000000000" pitchFamily="2" charset="0"/>
                <a:ea typeface="Times New Roman" panose="02020603050405020304" pitchFamily="18" charset="0"/>
                <a:cs typeface="Times New Roman" panose="02020603050405020304" pitchFamily="18" charset="0"/>
              </a:rPr>
              <a:t>Fondos concursables, tanto nacionales como internacionales.</a:t>
            </a:r>
            <a:endParaRPr lang="es-CL" sz="1200" dirty="0">
              <a:solidFill>
                <a:srgbClr val="0070C0"/>
              </a:solidFill>
              <a:effectLst/>
              <a:latin typeface="Montserrat Light" panose="00000400000000000000" pitchFamily="2" charset="0"/>
              <a:ea typeface="Times New Roman" panose="02020603050405020304" pitchFamily="18" charset="0"/>
            </a:endParaRPr>
          </a:p>
          <a:p>
            <a:pPr marL="342900" lvl="0" indent="-342900">
              <a:buFont typeface="Symbol" panose="05050102010706020507" pitchFamily="18" charset="2"/>
              <a:buChar char=""/>
            </a:pPr>
            <a:r>
              <a:rPr lang="es-ES_tradnl" sz="1200" kern="1200" dirty="0">
                <a:solidFill>
                  <a:srgbClr val="0070C0"/>
                </a:solidFill>
                <a:effectLst/>
                <a:latin typeface="Montserrat Light" panose="00000400000000000000" pitchFamily="2" charset="0"/>
                <a:ea typeface="Times New Roman" panose="02020603050405020304" pitchFamily="18" charset="0"/>
                <a:cs typeface="Times New Roman" panose="02020603050405020304" pitchFamily="18" charset="0"/>
              </a:rPr>
              <a:t>Alianzas con otras iniciativas que tienen objetivos comunes</a:t>
            </a:r>
            <a:endParaRPr lang="es-CL" sz="1200" dirty="0">
              <a:solidFill>
                <a:srgbClr val="0070C0"/>
              </a:solidFill>
              <a:effectLst/>
              <a:latin typeface="Montserrat Light" panose="00000400000000000000" pitchFamily="2" charset="0"/>
              <a:ea typeface="Times New Roman" panose="02020603050405020304" pitchFamily="18" charset="0"/>
            </a:endParaRPr>
          </a:p>
          <a:p>
            <a:pPr marL="342900" lvl="0" indent="-342900">
              <a:buFont typeface="Symbol" panose="05050102010706020507" pitchFamily="18" charset="2"/>
              <a:buChar char=""/>
            </a:pPr>
            <a:r>
              <a:rPr lang="es-ES_tradnl" sz="1200" kern="1200" dirty="0">
                <a:solidFill>
                  <a:srgbClr val="0070C0"/>
                </a:solidFill>
                <a:effectLst/>
                <a:latin typeface="Montserrat Light" panose="00000400000000000000" pitchFamily="2" charset="0"/>
                <a:ea typeface="Times New Roman" panose="02020603050405020304" pitchFamily="18" charset="0"/>
                <a:cs typeface="Times New Roman" panose="02020603050405020304" pitchFamily="18" charset="0"/>
              </a:rPr>
              <a:t>Sinergias entre actividades de otros proyectos del Plan Estratégico.</a:t>
            </a:r>
            <a:endParaRPr lang="es-CL" sz="1200" dirty="0">
              <a:solidFill>
                <a:srgbClr val="0070C0"/>
              </a:solidFill>
              <a:effectLst/>
              <a:latin typeface="Montserrat Light" panose="00000400000000000000" pitchFamily="2" charset="0"/>
              <a:ea typeface="Times New Roman" panose="02020603050405020304" pitchFamily="18" charset="0"/>
            </a:endParaRPr>
          </a:p>
          <a:p>
            <a:pPr marL="342900" lvl="0" indent="-342900">
              <a:buFont typeface="Symbol" panose="05050102010706020507" pitchFamily="18" charset="2"/>
              <a:buChar char=""/>
            </a:pPr>
            <a:r>
              <a:rPr lang="es-ES_tradnl" sz="1200" kern="1200" dirty="0">
                <a:solidFill>
                  <a:srgbClr val="0070C0"/>
                </a:solidFill>
                <a:effectLst/>
                <a:latin typeface="Montserrat Light" panose="00000400000000000000" pitchFamily="2" charset="0"/>
                <a:ea typeface="Times New Roman" panose="02020603050405020304" pitchFamily="18" charset="0"/>
                <a:cs typeface="Times New Roman" panose="02020603050405020304" pitchFamily="18" charset="0"/>
              </a:rPr>
              <a:t>Aporte directo de actores particulares con interés en la cuenca del río Maipo</a:t>
            </a:r>
            <a:endParaRPr lang="es-CL" sz="1200" dirty="0">
              <a:solidFill>
                <a:srgbClr val="0070C0"/>
              </a:solidFill>
              <a:effectLst/>
              <a:latin typeface="Montserrat Light" panose="00000400000000000000" pitchFamily="2" charset="0"/>
              <a:ea typeface="Times New Roman" panose="02020603050405020304" pitchFamily="18" charset="0"/>
            </a:endParaRPr>
          </a:p>
          <a:p>
            <a:pPr marL="342900" lvl="0" indent="-342900">
              <a:buFont typeface="Symbol" panose="05050102010706020507" pitchFamily="18" charset="2"/>
              <a:buChar char=""/>
            </a:pPr>
            <a:r>
              <a:rPr lang="es-ES_tradnl" sz="1200" kern="1200" dirty="0">
                <a:solidFill>
                  <a:srgbClr val="0070C0"/>
                </a:solidFill>
                <a:effectLst/>
                <a:latin typeface="Montserrat Light" panose="00000400000000000000" pitchFamily="2" charset="0"/>
                <a:ea typeface="Times New Roman" panose="02020603050405020304" pitchFamily="18" charset="0"/>
                <a:cs typeface="Times New Roman" panose="02020603050405020304" pitchFamily="18" charset="0"/>
              </a:rPr>
              <a:t>Donaciones</a:t>
            </a:r>
            <a:endParaRPr lang="es-CL" sz="1200" dirty="0">
              <a:solidFill>
                <a:srgbClr val="0070C0"/>
              </a:solidFill>
              <a:effectLst/>
              <a:latin typeface="Montserrat Light" panose="00000400000000000000" pitchFamily="2" charset="0"/>
              <a:ea typeface="Times New Roman" panose="02020603050405020304" pitchFamily="18" charset="0"/>
            </a:endParaRPr>
          </a:p>
          <a:p>
            <a:pPr marL="342900" lvl="0" indent="-342900">
              <a:buFont typeface="Symbol" panose="05050102010706020507" pitchFamily="18" charset="2"/>
              <a:buChar char=""/>
            </a:pPr>
            <a:r>
              <a:rPr lang="es-ES_tradnl" sz="1200" kern="1200" dirty="0">
                <a:solidFill>
                  <a:srgbClr val="0070C0"/>
                </a:solidFill>
                <a:effectLst/>
                <a:latin typeface="Montserrat Light" panose="00000400000000000000" pitchFamily="2" charset="0"/>
                <a:ea typeface="Times New Roman" panose="02020603050405020304" pitchFamily="18" charset="0"/>
                <a:cs typeface="Times New Roman" panose="02020603050405020304" pitchFamily="18" charset="0"/>
              </a:rPr>
              <a:t>Recursos gubernamentales de asignación directa.</a:t>
            </a:r>
            <a:endParaRPr lang="es-CL" sz="1200" dirty="0">
              <a:solidFill>
                <a:srgbClr val="0070C0"/>
              </a:solidFill>
              <a:effectLst/>
              <a:latin typeface="Montserrat Light" panose="00000400000000000000" pitchFamily="2" charset="0"/>
              <a:ea typeface="Times New Roman" panose="02020603050405020304" pitchFamily="18" charset="0"/>
            </a:endParaRPr>
          </a:p>
          <a:p>
            <a:endParaRPr lang="es-MX" sz="1400" dirty="0">
              <a:solidFill>
                <a:srgbClr val="0070C0"/>
              </a:solidFill>
              <a:latin typeface="Montserrat Light" panose="00000400000000000000" pitchFamily="2" charset="0"/>
            </a:endParaRPr>
          </a:p>
        </p:txBody>
      </p:sp>
    </p:spTree>
    <p:extLst>
      <p:ext uri="{BB962C8B-B14F-4D97-AF65-F5344CB8AC3E}">
        <p14:creationId xmlns:p14="http://schemas.microsoft.com/office/powerpoint/2010/main" val="36115185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280;p9">
            <a:extLst>
              <a:ext uri="{FF2B5EF4-FFF2-40B4-BE49-F238E27FC236}">
                <a16:creationId xmlns:a16="http://schemas.microsoft.com/office/drawing/2014/main" id="{07C7131B-006B-39CE-0E04-A7102AB84A52}"/>
              </a:ext>
            </a:extLst>
          </p:cNvPr>
          <p:cNvGrpSpPr/>
          <p:nvPr/>
        </p:nvGrpSpPr>
        <p:grpSpPr>
          <a:xfrm>
            <a:off x="5422900" y="7861300"/>
            <a:ext cx="1320800" cy="1168948"/>
            <a:chOff x="10112187" y="677373"/>
            <a:chExt cx="2162287" cy="2163376"/>
          </a:xfrm>
        </p:grpSpPr>
        <p:sp>
          <p:nvSpPr>
            <p:cNvPr id="5" name="Google Shape;281;p9">
              <a:extLst>
                <a:ext uri="{FF2B5EF4-FFF2-40B4-BE49-F238E27FC236}">
                  <a16:creationId xmlns:a16="http://schemas.microsoft.com/office/drawing/2014/main" id="{21105E18-362A-A9E5-2187-5F4F7361EDDB}"/>
                </a:ext>
              </a:extLst>
            </p:cNvPr>
            <p:cNvSpPr/>
            <p:nvPr/>
          </p:nvSpPr>
          <p:spPr>
            <a:xfrm rot="-2738524">
              <a:off x="10411435" y="1011508"/>
              <a:ext cx="1563792" cy="1495106"/>
            </a:xfrm>
            <a:prstGeom prst="teardrop">
              <a:avLst>
                <a:gd name="adj" fmla="val 128605"/>
              </a:avLst>
            </a:prstGeom>
            <a:solidFill>
              <a:schemeClr val="lt1"/>
            </a:solid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pic>
          <p:nvPicPr>
            <p:cNvPr id="6" name="Google Shape;282;p9" descr="Logotipo, nombre de la empresa&#10;&#10;Descripción generada automáticamente">
              <a:extLst>
                <a:ext uri="{FF2B5EF4-FFF2-40B4-BE49-F238E27FC236}">
                  <a16:creationId xmlns:a16="http://schemas.microsoft.com/office/drawing/2014/main" id="{6BBB442E-5DB5-E10E-595C-0E97D8BC5C9C}"/>
                </a:ext>
              </a:extLst>
            </p:cNvPr>
            <p:cNvPicPr preferRelativeResize="0"/>
            <p:nvPr/>
          </p:nvPicPr>
          <p:blipFill rotWithShape="1">
            <a:blip r:embed="rId2">
              <a:alphaModFix/>
            </a:blip>
            <a:srcRect/>
            <a:stretch/>
          </p:blipFill>
          <p:spPr>
            <a:xfrm>
              <a:off x="10467190" y="1058082"/>
              <a:ext cx="1445110" cy="1157032"/>
            </a:xfrm>
            <a:prstGeom prst="rect">
              <a:avLst/>
            </a:prstGeom>
            <a:noFill/>
            <a:ln>
              <a:noFill/>
            </a:ln>
          </p:spPr>
        </p:pic>
      </p:grpSp>
      <p:sp>
        <p:nvSpPr>
          <p:cNvPr id="7" name="AutoShape 2">
            <a:extLst>
              <a:ext uri="{FF2B5EF4-FFF2-40B4-BE49-F238E27FC236}">
                <a16:creationId xmlns:a16="http://schemas.microsoft.com/office/drawing/2014/main" id="{E389AC22-6615-0F72-07CC-0726E5169328}"/>
              </a:ext>
            </a:extLst>
          </p:cNvPr>
          <p:cNvSpPr>
            <a:spLocks noChangeAspect="1" noChangeArrowheads="1"/>
          </p:cNvSpPr>
          <p:nvPr/>
        </p:nvSpPr>
        <p:spPr bwMode="auto">
          <a:xfrm>
            <a:off x="3276600" y="4419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10" name="CuadroTexto 9">
            <a:extLst>
              <a:ext uri="{FF2B5EF4-FFF2-40B4-BE49-F238E27FC236}">
                <a16:creationId xmlns:a16="http://schemas.microsoft.com/office/drawing/2014/main" id="{73176C6B-8B8B-A22E-098F-9A958C786F0C}"/>
              </a:ext>
            </a:extLst>
          </p:cNvPr>
          <p:cNvSpPr txBox="1"/>
          <p:nvPr/>
        </p:nvSpPr>
        <p:spPr>
          <a:xfrm>
            <a:off x="135346" y="8657771"/>
            <a:ext cx="407484" cy="369332"/>
          </a:xfrm>
          <a:prstGeom prst="rect">
            <a:avLst/>
          </a:prstGeom>
          <a:noFill/>
        </p:spPr>
        <p:txBody>
          <a:bodyPr wrap="none" rtlCol="0">
            <a:spAutoFit/>
          </a:bodyPr>
          <a:lstStyle/>
          <a:p>
            <a:r>
              <a:rPr lang="es-CL" dirty="0">
                <a:solidFill>
                  <a:srgbClr val="0070C0"/>
                </a:solidFill>
                <a:latin typeface="Montserrat SemiBold" panose="00000700000000000000" pitchFamily="2" charset="0"/>
              </a:rPr>
              <a:t>31</a:t>
            </a:r>
          </a:p>
        </p:txBody>
      </p:sp>
      <p:pic>
        <p:nvPicPr>
          <p:cNvPr id="2" name="Imagen 1">
            <a:extLst>
              <a:ext uri="{FF2B5EF4-FFF2-40B4-BE49-F238E27FC236}">
                <a16:creationId xmlns:a16="http://schemas.microsoft.com/office/drawing/2014/main" id="{851E1E01-F780-B8E1-EFBF-DB6ED414C4B2}"/>
              </a:ext>
            </a:extLst>
          </p:cNvPr>
          <p:cNvPicPr>
            <a:picLocks noChangeAspect="1"/>
          </p:cNvPicPr>
          <p:nvPr/>
        </p:nvPicPr>
        <p:blipFill>
          <a:blip r:embed="rId3"/>
          <a:stretch>
            <a:fillRect/>
          </a:stretch>
        </p:blipFill>
        <p:spPr>
          <a:xfrm>
            <a:off x="602872" y="641023"/>
            <a:ext cx="4123880" cy="3704748"/>
          </a:xfrm>
          <a:prstGeom prst="rect">
            <a:avLst/>
          </a:prstGeom>
        </p:spPr>
      </p:pic>
      <p:sp>
        <p:nvSpPr>
          <p:cNvPr id="3" name="CuadroTexto 2">
            <a:extLst>
              <a:ext uri="{FF2B5EF4-FFF2-40B4-BE49-F238E27FC236}">
                <a16:creationId xmlns:a16="http://schemas.microsoft.com/office/drawing/2014/main" id="{A4DB4F96-0886-BC03-872B-C034CFB2FDD5}"/>
              </a:ext>
            </a:extLst>
          </p:cNvPr>
          <p:cNvSpPr txBox="1"/>
          <p:nvPr/>
        </p:nvSpPr>
        <p:spPr>
          <a:xfrm>
            <a:off x="746291" y="190106"/>
            <a:ext cx="4817094" cy="646331"/>
          </a:xfrm>
          <a:prstGeom prst="rect">
            <a:avLst/>
          </a:prstGeom>
          <a:noFill/>
        </p:spPr>
        <p:txBody>
          <a:bodyPr wrap="square" rtlCol="0">
            <a:spAutoFit/>
          </a:bodyPr>
          <a:lstStyle/>
          <a:p>
            <a:r>
              <a:rPr lang="es-MX" sz="1200" dirty="0">
                <a:solidFill>
                  <a:srgbClr val="0070C0"/>
                </a:solidFill>
                <a:latin typeface="Montserrat Light" panose="00000400000000000000" pitchFamily="2" charset="0"/>
              </a:rPr>
              <a:t>Y a partir de diversos mecanismos, como se muestra en el diagrama a continuación:</a:t>
            </a:r>
          </a:p>
          <a:p>
            <a:r>
              <a:rPr lang="es-MX" sz="1200" dirty="0">
                <a:solidFill>
                  <a:srgbClr val="0070C0"/>
                </a:solidFill>
                <a:latin typeface="Montserrat Light" panose="00000400000000000000" pitchFamily="2" charset="0"/>
              </a:rPr>
              <a:t>•	</a:t>
            </a:r>
            <a:endParaRPr lang="es-MX" sz="1400" dirty="0">
              <a:solidFill>
                <a:srgbClr val="0070C0"/>
              </a:solidFill>
              <a:latin typeface="Montserrat Light" panose="00000400000000000000" pitchFamily="2" charset="0"/>
            </a:endParaRPr>
          </a:p>
        </p:txBody>
      </p:sp>
      <p:sp>
        <p:nvSpPr>
          <p:cNvPr id="8" name="CuadroTexto 7">
            <a:extLst>
              <a:ext uri="{FF2B5EF4-FFF2-40B4-BE49-F238E27FC236}">
                <a16:creationId xmlns:a16="http://schemas.microsoft.com/office/drawing/2014/main" id="{E032C1F9-82A4-A75C-F604-2D15CEF5BEB3}"/>
              </a:ext>
            </a:extLst>
          </p:cNvPr>
          <p:cNvSpPr txBox="1"/>
          <p:nvPr/>
        </p:nvSpPr>
        <p:spPr>
          <a:xfrm>
            <a:off x="518474" y="3789575"/>
            <a:ext cx="5137608" cy="2677656"/>
          </a:xfrm>
          <a:prstGeom prst="rect">
            <a:avLst/>
          </a:prstGeom>
          <a:noFill/>
        </p:spPr>
        <p:txBody>
          <a:bodyPr wrap="square" rtlCol="0">
            <a:spAutoFit/>
          </a:bodyPr>
          <a:lstStyle/>
          <a:p>
            <a:r>
              <a:rPr lang="es-MX" sz="1200" b="1" dirty="0">
                <a:solidFill>
                  <a:srgbClr val="0070C0"/>
                </a:solidFill>
                <a:latin typeface="Montserrat Light" panose="00000400000000000000" pitchFamily="2" charset="0"/>
              </a:rPr>
              <a:t>SITUACIÓN ADMINISTRATIVA DE LA CORPORACIÓN FONDO DE AGUA DE SANTIAGO.</a:t>
            </a:r>
          </a:p>
          <a:p>
            <a:endParaRPr lang="es-MX" sz="1200" dirty="0">
              <a:solidFill>
                <a:srgbClr val="0070C0"/>
              </a:solidFill>
              <a:latin typeface="Montserrat Light" panose="00000400000000000000" pitchFamily="2" charset="0"/>
            </a:endParaRPr>
          </a:p>
          <a:p>
            <a:r>
              <a:rPr lang="es-MX" sz="1200" dirty="0">
                <a:solidFill>
                  <a:srgbClr val="0070C0"/>
                </a:solidFill>
                <a:latin typeface="Montserrat Light" panose="00000400000000000000" pitchFamily="2" charset="0"/>
              </a:rPr>
              <a:t>Para este primer año, el presupuesto de operación anual aprobado alcanzó un total de $184.160.000 (pesos chilenos), que permitieron cubrir sueldos del equipo de trabajo, honorarios de asesoría legal y contable, y gastos de la operación regular. Como se observa en el gráfico más abajo, en 2021 el aporte al presupuesto anual de operación provino en un 41% de financiamiento externo (aporte de la Alianza Latinoamericana de Fondos de Agua para impulsar el inicio de la operación), un 15 % por parte de los socios del sector público, 43% aportes de los socios del sector privado y un 1% correspondiente al aporte de socios de la sociedad civil. 	</a:t>
            </a:r>
            <a:endParaRPr lang="es-MX" sz="1400" dirty="0">
              <a:solidFill>
                <a:srgbClr val="0070C0"/>
              </a:solidFill>
              <a:latin typeface="Montserrat Light" panose="00000400000000000000" pitchFamily="2" charset="0"/>
            </a:endParaRPr>
          </a:p>
        </p:txBody>
      </p:sp>
      <p:pic>
        <p:nvPicPr>
          <p:cNvPr id="11" name="Imagen 10">
            <a:extLst>
              <a:ext uri="{FF2B5EF4-FFF2-40B4-BE49-F238E27FC236}">
                <a16:creationId xmlns:a16="http://schemas.microsoft.com/office/drawing/2014/main" id="{B3ABF5D2-F540-BF84-51AD-E6E1CC225F29}"/>
              </a:ext>
            </a:extLst>
          </p:cNvPr>
          <p:cNvPicPr>
            <a:picLocks noChangeAspect="1"/>
          </p:cNvPicPr>
          <p:nvPr/>
        </p:nvPicPr>
        <p:blipFill rotWithShape="1">
          <a:blip r:embed="rId4">
            <a:clrChange>
              <a:clrFrom>
                <a:srgbClr val="FFFFFF"/>
              </a:clrFrom>
              <a:clrTo>
                <a:srgbClr val="FFFFFF">
                  <a:alpha val="0"/>
                </a:srgbClr>
              </a:clrTo>
            </a:clrChange>
          </a:blip>
          <a:srcRect l="2163" t="1993" r="2647" b="1958"/>
          <a:stretch/>
        </p:blipFill>
        <p:spPr>
          <a:xfrm>
            <a:off x="934571" y="6521823"/>
            <a:ext cx="3792181" cy="2272553"/>
          </a:xfrm>
          <a:prstGeom prst="rect">
            <a:avLst/>
          </a:prstGeom>
          <a:ln>
            <a:noFill/>
          </a:ln>
        </p:spPr>
      </p:pic>
    </p:spTree>
    <p:extLst>
      <p:ext uri="{BB962C8B-B14F-4D97-AF65-F5344CB8AC3E}">
        <p14:creationId xmlns:p14="http://schemas.microsoft.com/office/powerpoint/2010/main" val="29808511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280;p9">
            <a:extLst>
              <a:ext uri="{FF2B5EF4-FFF2-40B4-BE49-F238E27FC236}">
                <a16:creationId xmlns:a16="http://schemas.microsoft.com/office/drawing/2014/main" id="{07C7131B-006B-39CE-0E04-A7102AB84A52}"/>
              </a:ext>
            </a:extLst>
          </p:cNvPr>
          <p:cNvGrpSpPr/>
          <p:nvPr/>
        </p:nvGrpSpPr>
        <p:grpSpPr>
          <a:xfrm>
            <a:off x="5422900" y="7861300"/>
            <a:ext cx="1320800" cy="1168948"/>
            <a:chOff x="10112187" y="677373"/>
            <a:chExt cx="2162287" cy="2163376"/>
          </a:xfrm>
        </p:grpSpPr>
        <p:sp>
          <p:nvSpPr>
            <p:cNvPr id="5" name="Google Shape;281;p9">
              <a:extLst>
                <a:ext uri="{FF2B5EF4-FFF2-40B4-BE49-F238E27FC236}">
                  <a16:creationId xmlns:a16="http://schemas.microsoft.com/office/drawing/2014/main" id="{21105E18-362A-A9E5-2187-5F4F7361EDDB}"/>
                </a:ext>
              </a:extLst>
            </p:cNvPr>
            <p:cNvSpPr/>
            <p:nvPr/>
          </p:nvSpPr>
          <p:spPr>
            <a:xfrm rot="-2738524">
              <a:off x="10411435" y="1011508"/>
              <a:ext cx="1563792" cy="1495106"/>
            </a:xfrm>
            <a:prstGeom prst="teardrop">
              <a:avLst>
                <a:gd name="adj" fmla="val 128605"/>
              </a:avLst>
            </a:prstGeom>
            <a:solidFill>
              <a:schemeClr val="lt1"/>
            </a:solid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pic>
          <p:nvPicPr>
            <p:cNvPr id="6" name="Google Shape;282;p9" descr="Logotipo, nombre de la empresa&#10;&#10;Descripción generada automáticamente">
              <a:extLst>
                <a:ext uri="{FF2B5EF4-FFF2-40B4-BE49-F238E27FC236}">
                  <a16:creationId xmlns:a16="http://schemas.microsoft.com/office/drawing/2014/main" id="{6BBB442E-5DB5-E10E-595C-0E97D8BC5C9C}"/>
                </a:ext>
              </a:extLst>
            </p:cNvPr>
            <p:cNvPicPr preferRelativeResize="0"/>
            <p:nvPr/>
          </p:nvPicPr>
          <p:blipFill rotWithShape="1">
            <a:blip r:embed="rId2">
              <a:alphaModFix/>
            </a:blip>
            <a:srcRect/>
            <a:stretch/>
          </p:blipFill>
          <p:spPr>
            <a:xfrm>
              <a:off x="10467190" y="1058082"/>
              <a:ext cx="1445110" cy="1157032"/>
            </a:xfrm>
            <a:prstGeom prst="rect">
              <a:avLst/>
            </a:prstGeom>
            <a:noFill/>
            <a:ln>
              <a:noFill/>
            </a:ln>
          </p:spPr>
        </p:pic>
      </p:grpSp>
      <p:sp>
        <p:nvSpPr>
          <p:cNvPr id="7" name="AutoShape 2">
            <a:extLst>
              <a:ext uri="{FF2B5EF4-FFF2-40B4-BE49-F238E27FC236}">
                <a16:creationId xmlns:a16="http://schemas.microsoft.com/office/drawing/2014/main" id="{E389AC22-6615-0F72-07CC-0726E5169328}"/>
              </a:ext>
            </a:extLst>
          </p:cNvPr>
          <p:cNvSpPr>
            <a:spLocks noChangeAspect="1" noChangeArrowheads="1"/>
          </p:cNvSpPr>
          <p:nvPr/>
        </p:nvSpPr>
        <p:spPr bwMode="auto">
          <a:xfrm>
            <a:off x="3276600" y="4419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10" name="CuadroTexto 9">
            <a:extLst>
              <a:ext uri="{FF2B5EF4-FFF2-40B4-BE49-F238E27FC236}">
                <a16:creationId xmlns:a16="http://schemas.microsoft.com/office/drawing/2014/main" id="{73176C6B-8B8B-A22E-098F-9A958C786F0C}"/>
              </a:ext>
            </a:extLst>
          </p:cNvPr>
          <p:cNvSpPr txBox="1"/>
          <p:nvPr/>
        </p:nvSpPr>
        <p:spPr>
          <a:xfrm>
            <a:off x="135346" y="8657771"/>
            <a:ext cx="453970" cy="369332"/>
          </a:xfrm>
          <a:prstGeom prst="rect">
            <a:avLst/>
          </a:prstGeom>
          <a:noFill/>
        </p:spPr>
        <p:txBody>
          <a:bodyPr wrap="none" rtlCol="0">
            <a:spAutoFit/>
          </a:bodyPr>
          <a:lstStyle/>
          <a:p>
            <a:r>
              <a:rPr lang="es-CL" dirty="0">
                <a:solidFill>
                  <a:srgbClr val="0070C0"/>
                </a:solidFill>
                <a:latin typeface="Montserrat SemiBold" panose="00000700000000000000" pitchFamily="2" charset="0"/>
              </a:rPr>
              <a:t>32</a:t>
            </a:r>
          </a:p>
        </p:txBody>
      </p:sp>
      <p:sp>
        <p:nvSpPr>
          <p:cNvPr id="3" name="CuadroTexto 2">
            <a:extLst>
              <a:ext uri="{FF2B5EF4-FFF2-40B4-BE49-F238E27FC236}">
                <a16:creationId xmlns:a16="http://schemas.microsoft.com/office/drawing/2014/main" id="{A4DB4F96-0886-BC03-872B-C034CFB2FDD5}"/>
              </a:ext>
            </a:extLst>
          </p:cNvPr>
          <p:cNvSpPr txBox="1"/>
          <p:nvPr/>
        </p:nvSpPr>
        <p:spPr>
          <a:xfrm>
            <a:off x="736864" y="265521"/>
            <a:ext cx="4817094" cy="1384995"/>
          </a:xfrm>
          <a:prstGeom prst="rect">
            <a:avLst/>
          </a:prstGeom>
          <a:noFill/>
        </p:spPr>
        <p:txBody>
          <a:bodyPr wrap="square" rtlCol="0">
            <a:spAutoFit/>
          </a:bodyPr>
          <a:lstStyle/>
          <a:p>
            <a:r>
              <a:rPr lang="es-MX" sz="1200" dirty="0">
                <a:solidFill>
                  <a:srgbClr val="0070C0"/>
                </a:solidFill>
                <a:latin typeface="Montserrat Light" panose="00000400000000000000" pitchFamily="2" charset="0"/>
              </a:rPr>
              <a:t>Este presupuesto anual de operación se distribuyó con un 71% destinado al pago de honorarios y remuneraciones del equipo de trabajo (staff), 17 % para la contratación de asesores externos, un 6% destinado a la realización de eventos, un 2% a viajes y reuniones y un 4% para gastos en operación de la corporación del FDA-SM, como puede verse más abajo: 	</a:t>
            </a:r>
            <a:endParaRPr lang="es-MX" sz="1400" dirty="0">
              <a:solidFill>
                <a:srgbClr val="0070C0"/>
              </a:solidFill>
              <a:latin typeface="Montserrat Light" panose="00000400000000000000" pitchFamily="2" charset="0"/>
            </a:endParaRPr>
          </a:p>
        </p:txBody>
      </p:sp>
      <p:pic>
        <p:nvPicPr>
          <p:cNvPr id="9" name="Imagen 8">
            <a:extLst>
              <a:ext uri="{FF2B5EF4-FFF2-40B4-BE49-F238E27FC236}">
                <a16:creationId xmlns:a16="http://schemas.microsoft.com/office/drawing/2014/main" id="{D7B52DD3-2CD9-7615-FBC7-02E4E9D8600C}"/>
              </a:ext>
            </a:extLst>
          </p:cNvPr>
          <p:cNvPicPr>
            <a:picLocks noChangeAspect="1"/>
          </p:cNvPicPr>
          <p:nvPr/>
        </p:nvPicPr>
        <p:blipFill rotWithShape="1">
          <a:blip r:embed="rId3"/>
          <a:srcRect l="1892" t="2664" r="1426" b="4197"/>
          <a:stretch/>
        </p:blipFill>
        <p:spPr>
          <a:xfrm>
            <a:off x="793376" y="1869141"/>
            <a:ext cx="4444254" cy="2702859"/>
          </a:xfrm>
          <a:prstGeom prst="rect">
            <a:avLst/>
          </a:prstGeom>
          <a:ln>
            <a:noFill/>
          </a:ln>
        </p:spPr>
      </p:pic>
    </p:spTree>
    <p:extLst>
      <p:ext uri="{BB962C8B-B14F-4D97-AF65-F5344CB8AC3E}">
        <p14:creationId xmlns:p14="http://schemas.microsoft.com/office/powerpoint/2010/main" val="14930252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75000"/>
          </a:schemeClr>
        </a:soli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30CE2AE-5F0C-8EE8-FA3A-B5B47A356A94}"/>
              </a:ext>
            </a:extLst>
          </p:cNvPr>
          <p:cNvSpPr>
            <a:spLocks noGrp="1"/>
          </p:cNvSpPr>
          <p:nvPr>
            <p:ph idx="1"/>
          </p:nvPr>
        </p:nvSpPr>
        <p:spPr>
          <a:xfrm>
            <a:off x="724829" y="6712298"/>
            <a:ext cx="5094506" cy="1324707"/>
          </a:xfrm>
        </p:spPr>
        <p:txBody>
          <a:bodyPr>
            <a:normAutofit/>
          </a:bodyPr>
          <a:lstStyle/>
          <a:p>
            <a:pPr marL="0" indent="0" algn="ctr">
              <a:buNone/>
            </a:pPr>
            <a:r>
              <a:rPr lang="es-MX" sz="2000" dirty="0">
                <a:solidFill>
                  <a:schemeClr val="bg1"/>
                </a:solidFill>
                <a:effectLst>
                  <a:outerShdw blurRad="38100" dist="38100" dir="2700000" algn="tl">
                    <a:srgbClr val="000000">
                      <a:alpha val="43137"/>
                    </a:srgbClr>
                  </a:outerShdw>
                </a:effectLst>
                <a:latin typeface="Montserrat SemiBold" panose="00000700000000000000" pitchFamily="2" charset="0"/>
              </a:rPr>
              <a:t>ANEXO</a:t>
            </a:r>
            <a:endParaRPr lang="es-CL" sz="2000" dirty="0">
              <a:solidFill>
                <a:schemeClr val="bg1"/>
              </a:solidFill>
              <a:effectLst>
                <a:outerShdw blurRad="38100" dist="38100" dir="2700000" algn="tl">
                  <a:srgbClr val="000000">
                    <a:alpha val="43137"/>
                  </a:srgbClr>
                </a:outerShdw>
              </a:effectLst>
              <a:latin typeface="Montserrat SemiBold" panose="00000700000000000000" pitchFamily="2" charset="0"/>
            </a:endParaRPr>
          </a:p>
        </p:txBody>
      </p:sp>
      <p:sp>
        <p:nvSpPr>
          <p:cNvPr id="4" name="CuadroTexto 3">
            <a:extLst>
              <a:ext uri="{FF2B5EF4-FFF2-40B4-BE49-F238E27FC236}">
                <a16:creationId xmlns:a16="http://schemas.microsoft.com/office/drawing/2014/main" id="{81E4AC26-AE37-04EB-5270-5223AD0A1820}"/>
              </a:ext>
            </a:extLst>
          </p:cNvPr>
          <p:cNvSpPr txBox="1"/>
          <p:nvPr/>
        </p:nvSpPr>
        <p:spPr>
          <a:xfrm>
            <a:off x="135346" y="8657771"/>
            <a:ext cx="452368" cy="369332"/>
          </a:xfrm>
          <a:prstGeom prst="rect">
            <a:avLst/>
          </a:prstGeom>
          <a:noFill/>
        </p:spPr>
        <p:txBody>
          <a:bodyPr wrap="none" rtlCol="0">
            <a:spAutoFit/>
          </a:bodyPr>
          <a:lstStyle/>
          <a:p>
            <a:r>
              <a:rPr lang="es-CL" dirty="0">
                <a:solidFill>
                  <a:schemeClr val="bg1"/>
                </a:solidFill>
                <a:latin typeface="Montserrat SemiBold" panose="00000700000000000000" pitchFamily="2" charset="0"/>
              </a:rPr>
              <a:t>33</a:t>
            </a:r>
          </a:p>
        </p:txBody>
      </p:sp>
      <p:sp>
        <p:nvSpPr>
          <p:cNvPr id="5" name="CuadroTexto 4">
            <a:extLst>
              <a:ext uri="{FF2B5EF4-FFF2-40B4-BE49-F238E27FC236}">
                <a16:creationId xmlns:a16="http://schemas.microsoft.com/office/drawing/2014/main" id="{64B2865F-0CC2-B4A5-A8DA-C5313F7AD029}"/>
              </a:ext>
            </a:extLst>
          </p:cNvPr>
          <p:cNvSpPr txBox="1"/>
          <p:nvPr/>
        </p:nvSpPr>
        <p:spPr>
          <a:xfrm>
            <a:off x="253648" y="1076771"/>
            <a:ext cx="6966972" cy="5478423"/>
          </a:xfrm>
          <a:prstGeom prst="rect">
            <a:avLst/>
          </a:prstGeom>
          <a:noFill/>
          <a:ln>
            <a:noFill/>
          </a:ln>
        </p:spPr>
        <p:txBody>
          <a:bodyPr wrap="none" rtlCol="0">
            <a:spAutoFit/>
          </a:bodyPr>
          <a:lstStyle/>
          <a:p>
            <a:r>
              <a:rPr lang="es-CL" sz="35000" dirty="0">
                <a:solidFill>
                  <a:schemeClr val="bg1">
                    <a:lumMod val="95000"/>
                  </a:schemeClr>
                </a:solidFill>
                <a:effectLst>
                  <a:outerShdw blurRad="38100" dist="38100" dir="2700000" algn="tl">
                    <a:srgbClr val="000000">
                      <a:alpha val="43137"/>
                    </a:srgbClr>
                  </a:outerShdw>
                </a:effectLst>
              </a:rPr>
              <a:t>VII.</a:t>
            </a:r>
          </a:p>
        </p:txBody>
      </p:sp>
      <p:grpSp>
        <p:nvGrpSpPr>
          <p:cNvPr id="6" name="Google Shape;280;p9">
            <a:extLst>
              <a:ext uri="{FF2B5EF4-FFF2-40B4-BE49-F238E27FC236}">
                <a16:creationId xmlns:a16="http://schemas.microsoft.com/office/drawing/2014/main" id="{4EC48933-5584-A8BC-7342-2F3ACC5A8705}"/>
              </a:ext>
            </a:extLst>
          </p:cNvPr>
          <p:cNvGrpSpPr/>
          <p:nvPr/>
        </p:nvGrpSpPr>
        <p:grpSpPr>
          <a:xfrm>
            <a:off x="5422900" y="7861300"/>
            <a:ext cx="1320800" cy="1168948"/>
            <a:chOff x="10112187" y="677373"/>
            <a:chExt cx="2162287" cy="2163376"/>
          </a:xfrm>
        </p:grpSpPr>
        <p:sp>
          <p:nvSpPr>
            <p:cNvPr id="7" name="Google Shape;281;p9">
              <a:extLst>
                <a:ext uri="{FF2B5EF4-FFF2-40B4-BE49-F238E27FC236}">
                  <a16:creationId xmlns:a16="http://schemas.microsoft.com/office/drawing/2014/main" id="{67905062-F699-C41E-316E-202136B080D4}"/>
                </a:ext>
              </a:extLst>
            </p:cNvPr>
            <p:cNvSpPr/>
            <p:nvPr/>
          </p:nvSpPr>
          <p:spPr>
            <a:xfrm rot="-2738524">
              <a:off x="10411435" y="1011508"/>
              <a:ext cx="1563792" cy="1495106"/>
            </a:xfrm>
            <a:prstGeom prst="teardrop">
              <a:avLst>
                <a:gd name="adj" fmla="val 128605"/>
              </a:avLst>
            </a:prstGeom>
            <a:solidFill>
              <a:schemeClr val="lt1"/>
            </a:solid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pic>
          <p:nvPicPr>
            <p:cNvPr id="8" name="Google Shape;282;p9" descr="Logotipo, nombre de la empresa&#10;&#10;Descripción generada automáticamente">
              <a:extLst>
                <a:ext uri="{FF2B5EF4-FFF2-40B4-BE49-F238E27FC236}">
                  <a16:creationId xmlns:a16="http://schemas.microsoft.com/office/drawing/2014/main" id="{4180AFEA-6227-C278-2A25-75D1F8DAAA5D}"/>
                </a:ext>
              </a:extLst>
            </p:cNvPr>
            <p:cNvPicPr preferRelativeResize="0"/>
            <p:nvPr/>
          </p:nvPicPr>
          <p:blipFill rotWithShape="1">
            <a:blip r:embed="rId2">
              <a:alphaModFix/>
            </a:blip>
            <a:srcRect/>
            <a:stretch/>
          </p:blipFill>
          <p:spPr>
            <a:xfrm>
              <a:off x="10467190" y="1058082"/>
              <a:ext cx="1445110" cy="1157032"/>
            </a:xfrm>
            <a:prstGeom prst="rect">
              <a:avLst/>
            </a:prstGeom>
            <a:noFill/>
            <a:ln>
              <a:noFill/>
            </a:ln>
          </p:spPr>
        </p:pic>
      </p:grpSp>
    </p:spTree>
    <p:extLst>
      <p:ext uri="{BB962C8B-B14F-4D97-AF65-F5344CB8AC3E}">
        <p14:creationId xmlns:p14="http://schemas.microsoft.com/office/powerpoint/2010/main" val="26512746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280;p9">
            <a:extLst>
              <a:ext uri="{FF2B5EF4-FFF2-40B4-BE49-F238E27FC236}">
                <a16:creationId xmlns:a16="http://schemas.microsoft.com/office/drawing/2014/main" id="{07C7131B-006B-39CE-0E04-A7102AB84A52}"/>
              </a:ext>
            </a:extLst>
          </p:cNvPr>
          <p:cNvGrpSpPr/>
          <p:nvPr/>
        </p:nvGrpSpPr>
        <p:grpSpPr>
          <a:xfrm>
            <a:off x="5422900" y="7861300"/>
            <a:ext cx="1320800" cy="1168948"/>
            <a:chOff x="10112187" y="677373"/>
            <a:chExt cx="2162287" cy="2163376"/>
          </a:xfrm>
        </p:grpSpPr>
        <p:sp>
          <p:nvSpPr>
            <p:cNvPr id="5" name="Google Shape;281;p9">
              <a:extLst>
                <a:ext uri="{FF2B5EF4-FFF2-40B4-BE49-F238E27FC236}">
                  <a16:creationId xmlns:a16="http://schemas.microsoft.com/office/drawing/2014/main" id="{21105E18-362A-A9E5-2187-5F4F7361EDDB}"/>
                </a:ext>
              </a:extLst>
            </p:cNvPr>
            <p:cNvSpPr/>
            <p:nvPr/>
          </p:nvSpPr>
          <p:spPr>
            <a:xfrm rot="-2738524">
              <a:off x="10411435" y="1011508"/>
              <a:ext cx="1563792" cy="1495106"/>
            </a:xfrm>
            <a:prstGeom prst="teardrop">
              <a:avLst>
                <a:gd name="adj" fmla="val 128605"/>
              </a:avLst>
            </a:prstGeom>
            <a:solidFill>
              <a:schemeClr val="lt1"/>
            </a:solid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pic>
          <p:nvPicPr>
            <p:cNvPr id="6" name="Google Shape;282;p9" descr="Logotipo, nombre de la empresa&#10;&#10;Descripción generada automáticamente">
              <a:extLst>
                <a:ext uri="{FF2B5EF4-FFF2-40B4-BE49-F238E27FC236}">
                  <a16:creationId xmlns:a16="http://schemas.microsoft.com/office/drawing/2014/main" id="{6BBB442E-5DB5-E10E-595C-0E97D8BC5C9C}"/>
                </a:ext>
              </a:extLst>
            </p:cNvPr>
            <p:cNvPicPr preferRelativeResize="0"/>
            <p:nvPr/>
          </p:nvPicPr>
          <p:blipFill rotWithShape="1">
            <a:blip r:embed="rId2">
              <a:alphaModFix/>
            </a:blip>
            <a:srcRect/>
            <a:stretch/>
          </p:blipFill>
          <p:spPr>
            <a:xfrm>
              <a:off x="10467190" y="1058082"/>
              <a:ext cx="1445110" cy="1157032"/>
            </a:xfrm>
            <a:prstGeom prst="rect">
              <a:avLst/>
            </a:prstGeom>
            <a:noFill/>
            <a:ln>
              <a:noFill/>
            </a:ln>
          </p:spPr>
        </p:pic>
      </p:grpSp>
      <p:sp>
        <p:nvSpPr>
          <p:cNvPr id="7" name="AutoShape 2">
            <a:extLst>
              <a:ext uri="{FF2B5EF4-FFF2-40B4-BE49-F238E27FC236}">
                <a16:creationId xmlns:a16="http://schemas.microsoft.com/office/drawing/2014/main" id="{E389AC22-6615-0F72-07CC-0726E5169328}"/>
              </a:ext>
            </a:extLst>
          </p:cNvPr>
          <p:cNvSpPr>
            <a:spLocks noChangeAspect="1" noChangeArrowheads="1"/>
          </p:cNvSpPr>
          <p:nvPr/>
        </p:nvSpPr>
        <p:spPr bwMode="auto">
          <a:xfrm>
            <a:off x="3276600" y="4419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10" name="CuadroTexto 9">
            <a:extLst>
              <a:ext uri="{FF2B5EF4-FFF2-40B4-BE49-F238E27FC236}">
                <a16:creationId xmlns:a16="http://schemas.microsoft.com/office/drawing/2014/main" id="{73176C6B-8B8B-A22E-098F-9A958C786F0C}"/>
              </a:ext>
            </a:extLst>
          </p:cNvPr>
          <p:cNvSpPr txBox="1"/>
          <p:nvPr/>
        </p:nvSpPr>
        <p:spPr>
          <a:xfrm>
            <a:off x="135346" y="8657771"/>
            <a:ext cx="476412" cy="369332"/>
          </a:xfrm>
          <a:prstGeom prst="rect">
            <a:avLst/>
          </a:prstGeom>
          <a:noFill/>
        </p:spPr>
        <p:txBody>
          <a:bodyPr wrap="none" rtlCol="0">
            <a:spAutoFit/>
          </a:bodyPr>
          <a:lstStyle/>
          <a:p>
            <a:r>
              <a:rPr lang="es-CL" dirty="0">
                <a:solidFill>
                  <a:srgbClr val="0070C0"/>
                </a:solidFill>
                <a:latin typeface="Montserrat SemiBold" panose="00000700000000000000" pitchFamily="2" charset="0"/>
              </a:rPr>
              <a:t>34</a:t>
            </a:r>
          </a:p>
        </p:txBody>
      </p:sp>
      <p:sp>
        <p:nvSpPr>
          <p:cNvPr id="2" name="CuadroTexto 1">
            <a:extLst>
              <a:ext uri="{FF2B5EF4-FFF2-40B4-BE49-F238E27FC236}">
                <a16:creationId xmlns:a16="http://schemas.microsoft.com/office/drawing/2014/main" id="{9E2C7234-3321-A941-C9E8-0F700C948F78}"/>
              </a:ext>
            </a:extLst>
          </p:cNvPr>
          <p:cNvSpPr txBox="1"/>
          <p:nvPr/>
        </p:nvSpPr>
        <p:spPr>
          <a:xfrm>
            <a:off x="736864" y="265521"/>
            <a:ext cx="4817094" cy="646331"/>
          </a:xfrm>
          <a:prstGeom prst="rect">
            <a:avLst/>
          </a:prstGeom>
          <a:noFill/>
        </p:spPr>
        <p:txBody>
          <a:bodyPr wrap="square" rtlCol="0">
            <a:spAutoFit/>
          </a:bodyPr>
          <a:lstStyle/>
          <a:p>
            <a:endParaRPr lang="es-MX" sz="1200" dirty="0">
              <a:solidFill>
                <a:srgbClr val="0070C0"/>
              </a:solidFill>
              <a:latin typeface="Montserrat Light" panose="00000400000000000000" pitchFamily="2" charset="0"/>
            </a:endParaRPr>
          </a:p>
          <a:p>
            <a:r>
              <a:rPr lang="es-MX" sz="1200" b="1" dirty="0">
                <a:solidFill>
                  <a:srgbClr val="0070C0"/>
                </a:solidFill>
                <a:latin typeface="Montserrat Light" panose="00000400000000000000" pitchFamily="2" charset="0"/>
              </a:rPr>
              <a:t>Identificación de actores relevantes, por grupo de interés </a:t>
            </a:r>
          </a:p>
          <a:p>
            <a:r>
              <a:rPr lang="es-MX" sz="1200" dirty="0">
                <a:solidFill>
                  <a:srgbClr val="0070C0"/>
                </a:solidFill>
                <a:latin typeface="Montserrat Light" panose="00000400000000000000" pitchFamily="2" charset="0"/>
              </a:rPr>
              <a:t>	</a:t>
            </a:r>
            <a:endParaRPr lang="es-MX" sz="1400" dirty="0">
              <a:solidFill>
                <a:srgbClr val="0070C0"/>
              </a:solidFill>
              <a:latin typeface="Montserrat Light" panose="00000400000000000000" pitchFamily="2" charset="0"/>
            </a:endParaRPr>
          </a:p>
        </p:txBody>
      </p:sp>
      <p:graphicFrame>
        <p:nvGraphicFramePr>
          <p:cNvPr id="9" name="Tabla 8">
            <a:extLst>
              <a:ext uri="{FF2B5EF4-FFF2-40B4-BE49-F238E27FC236}">
                <a16:creationId xmlns:a16="http://schemas.microsoft.com/office/drawing/2014/main" id="{718EBB6A-A4E5-2CB9-5DA2-DF5812EBDBBA}"/>
              </a:ext>
            </a:extLst>
          </p:cNvPr>
          <p:cNvGraphicFramePr>
            <a:graphicFrameLocks noGrp="1"/>
          </p:cNvGraphicFramePr>
          <p:nvPr>
            <p:extLst>
              <p:ext uri="{D42A27DB-BD31-4B8C-83A1-F6EECF244321}">
                <p14:modId xmlns:p14="http://schemas.microsoft.com/office/powerpoint/2010/main" val="931130830"/>
              </p:ext>
            </p:extLst>
          </p:nvPr>
        </p:nvGraphicFramePr>
        <p:xfrm>
          <a:off x="770709" y="1058092"/>
          <a:ext cx="4428308" cy="6957700"/>
        </p:xfrm>
        <a:graphic>
          <a:graphicData uri="http://schemas.openxmlformats.org/drawingml/2006/table">
            <a:tbl>
              <a:tblPr/>
              <a:tblGrid>
                <a:gridCol w="3629092">
                  <a:extLst>
                    <a:ext uri="{9D8B030D-6E8A-4147-A177-3AD203B41FA5}">
                      <a16:colId xmlns:a16="http://schemas.microsoft.com/office/drawing/2014/main" val="4122369590"/>
                    </a:ext>
                  </a:extLst>
                </a:gridCol>
                <a:gridCol w="799216">
                  <a:extLst>
                    <a:ext uri="{9D8B030D-6E8A-4147-A177-3AD203B41FA5}">
                      <a16:colId xmlns:a16="http://schemas.microsoft.com/office/drawing/2014/main" val="2765906427"/>
                    </a:ext>
                  </a:extLst>
                </a:gridCol>
              </a:tblGrid>
              <a:tr h="139154">
                <a:tc>
                  <a:txBody>
                    <a:bodyPr/>
                    <a:lstStyle/>
                    <a:p>
                      <a:pPr algn="ctr" fontAlgn="ctr"/>
                      <a:r>
                        <a:rPr lang="es-CL" sz="500" b="1" i="0" u="none" strike="noStrike">
                          <a:solidFill>
                            <a:srgbClr val="000000"/>
                          </a:solidFill>
                          <a:effectLst/>
                          <a:latin typeface="Arial" panose="020B0604020202020204" pitchFamily="34" charset="0"/>
                        </a:rPr>
                        <a:t>Actor</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s-CL" sz="500" b="1" i="0" u="none" strike="noStrike">
                          <a:solidFill>
                            <a:srgbClr val="000000"/>
                          </a:solidFill>
                          <a:effectLst/>
                          <a:latin typeface="Arial" panose="020B0604020202020204" pitchFamily="34" charset="0"/>
                        </a:rPr>
                        <a:t>Sector</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2683659063"/>
                  </a:ext>
                </a:extLst>
              </a:tr>
              <a:tr h="139154">
                <a:tc>
                  <a:txBody>
                    <a:bodyPr/>
                    <a:lstStyle/>
                    <a:p>
                      <a:pPr algn="l" fontAlgn="ctr"/>
                      <a:r>
                        <a:rPr lang="es-CL" sz="500" b="0" i="0" u="none" strike="noStrike">
                          <a:solidFill>
                            <a:srgbClr val="000000"/>
                          </a:solidFill>
                          <a:effectLst/>
                          <a:latin typeface="Arial" panose="020B0604020202020204" pitchFamily="34" charset="0"/>
                        </a:rPr>
                        <a:t>CENRE Universidad de Chile</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Academia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6551398"/>
                  </a:ext>
                </a:extLst>
              </a:tr>
              <a:tr h="139154">
                <a:tc>
                  <a:txBody>
                    <a:bodyPr/>
                    <a:lstStyle/>
                    <a:p>
                      <a:pPr algn="l" fontAlgn="ctr"/>
                      <a:r>
                        <a:rPr lang="es-MX" sz="600" b="0" i="0" u="none" strike="noStrike">
                          <a:solidFill>
                            <a:srgbClr val="000000"/>
                          </a:solidFill>
                          <a:effectLst/>
                          <a:latin typeface="Calibri" panose="020F0502020204030204" pitchFamily="34" charset="0"/>
                        </a:rPr>
                        <a:t>Centro Avanzado para Tecnologías del Agua CAPTA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Academia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3615323"/>
                  </a:ext>
                </a:extLst>
              </a:tr>
              <a:tr h="139154">
                <a:tc>
                  <a:txBody>
                    <a:bodyPr/>
                    <a:lstStyle/>
                    <a:p>
                      <a:pPr algn="l" fontAlgn="ctr"/>
                      <a:r>
                        <a:rPr lang="es-CL" sz="600" b="0" i="0" u="none" strike="noStrike">
                          <a:solidFill>
                            <a:srgbClr val="000000"/>
                          </a:solidFill>
                          <a:effectLst/>
                          <a:latin typeface="Calibri" panose="020F0502020204030204" pitchFamily="34" charset="0"/>
                        </a:rPr>
                        <a:t>Centro de Cambio Global UC</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Academia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03388"/>
                  </a:ext>
                </a:extLst>
              </a:tr>
              <a:tr h="139154">
                <a:tc>
                  <a:txBody>
                    <a:bodyPr/>
                    <a:lstStyle/>
                    <a:p>
                      <a:pPr algn="l" fontAlgn="ctr"/>
                      <a:r>
                        <a:rPr lang="es-MX" sz="500" b="0" i="0" u="none" strike="noStrike">
                          <a:solidFill>
                            <a:srgbClr val="000000"/>
                          </a:solidFill>
                          <a:effectLst/>
                          <a:latin typeface="Arial" panose="020B0604020202020204" pitchFamily="34" charset="0"/>
                        </a:rPr>
                        <a:t>Centro de Ciencia del Clima y la Resiliencia (CR)2</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Academia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5520750"/>
                  </a:ext>
                </a:extLst>
              </a:tr>
              <a:tr h="139154">
                <a:tc>
                  <a:txBody>
                    <a:bodyPr/>
                    <a:lstStyle/>
                    <a:p>
                      <a:pPr algn="l" fontAlgn="ctr"/>
                      <a:r>
                        <a:rPr lang="es-CL" sz="600" b="0" i="0" u="none" strike="noStrike">
                          <a:solidFill>
                            <a:srgbClr val="000000"/>
                          </a:solidFill>
                          <a:effectLst/>
                          <a:latin typeface="Calibri" panose="020F0502020204030204" pitchFamily="34" charset="0"/>
                        </a:rPr>
                        <a:t>Centro de Ciencias Ambientales EULA UdeC</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Academia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8695618"/>
                  </a:ext>
                </a:extLst>
              </a:tr>
              <a:tr h="139154">
                <a:tc>
                  <a:txBody>
                    <a:bodyPr/>
                    <a:lstStyle/>
                    <a:p>
                      <a:pPr algn="l" fontAlgn="ctr"/>
                      <a:r>
                        <a:rPr lang="es-CL" sz="600" b="0" i="0" u="none" strike="noStrike">
                          <a:solidFill>
                            <a:srgbClr val="000000"/>
                          </a:solidFill>
                          <a:effectLst/>
                          <a:latin typeface="Calibri" panose="020F0502020204030204" pitchFamily="34" charset="0"/>
                        </a:rPr>
                        <a:t>Centro de Ecología Aplicada CEA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Academia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3383075"/>
                  </a:ext>
                </a:extLst>
              </a:tr>
              <a:tr h="139154">
                <a:tc>
                  <a:txBody>
                    <a:bodyPr/>
                    <a:lstStyle/>
                    <a:p>
                      <a:pPr algn="l" fontAlgn="ctr"/>
                      <a:r>
                        <a:rPr lang="es-MX" sz="600" b="0" i="0" u="none" strike="noStrike">
                          <a:solidFill>
                            <a:srgbClr val="000000"/>
                          </a:solidFill>
                          <a:effectLst/>
                          <a:latin typeface="Calibri" panose="020F0502020204030204" pitchFamily="34" charset="0"/>
                        </a:rPr>
                        <a:t>Centro de Investigación en Sustentabilidad (CiSGER)</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Academia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3399751"/>
                  </a:ext>
                </a:extLst>
              </a:tr>
              <a:tr h="139154">
                <a:tc>
                  <a:txBody>
                    <a:bodyPr/>
                    <a:lstStyle/>
                    <a:p>
                      <a:pPr algn="l" fontAlgn="ctr"/>
                      <a:r>
                        <a:rPr lang="es-CL" sz="500" b="0" i="0" u="none" strike="noStrike">
                          <a:solidFill>
                            <a:srgbClr val="000000"/>
                          </a:solidFill>
                          <a:effectLst/>
                          <a:latin typeface="Arial" panose="020B0604020202020204" pitchFamily="34" charset="0"/>
                        </a:rPr>
                        <a:t>Centro de Políticas Públicas de UC</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0" i="0" u="none" strike="noStrike">
                          <a:solidFill>
                            <a:srgbClr val="000000"/>
                          </a:solidFill>
                          <a:effectLst/>
                          <a:latin typeface="Arial" panose="020B0604020202020204" pitchFamily="34" charset="0"/>
                        </a:rPr>
                        <a:t>Academia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5126208"/>
                  </a:ext>
                </a:extLst>
              </a:tr>
              <a:tr h="139154">
                <a:tc>
                  <a:txBody>
                    <a:bodyPr/>
                    <a:lstStyle/>
                    <a:p>
                      <a:pPr algn="l" fontAlgn="ctr"/>
                      <a:r>
                        <a:rPr lang="es-MX" sz="600" b="0" i="0" u="none" strike="noStrike">
                          <a:solidFill>
                            <a:srgbClr val="000000"/>
                          </a:solidFill>
                          <a:effectLst/>
                          <a:latin typeface="Calibri" panose="020F0502020204030204" pitchFamily="34" charset="0"/>
                        </a:rPr>
                        <a:t>Centro del Agua para la Agricultura, CAA- UdeC</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Academia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4594109"/>
                  </a:ext>
                </a:extLst>
              </a:tr>
              <a:tr h="139154">
                <a:tc>
                  <a:txBody>
                    <a:bodyPr/>
                    <a:lstStyle/>
                    <a:p>
                      <a:pPr algn="l" fontAlgn="ctr"/>
                      <a:r>
                        <a:rPr lang="es-MX" sz="600" b="0" i="0" u="none" strike="noStrike">
                          <a:solidFill>
                            <a:srgbClr val="000000"/>
                          </a:solidFill>
                          <a:effectLst/>
                          <a:latin typeface="Calibri" panose="020F0502020204030204" pitchFamily="34" charset="0"/>
                        </a:rPr>
                        <a:t>Centro del Agua para Zonas Áridas y Semiáridas de América Latina y El Caribe, CAZALAC</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Academia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2690494"/>
                  </a:ext>
                </a:extLst>
              </a:tr>
              <a:tr h="139154">
                <a:tc>
                  <a:txBody>
                    <a:bodyPr/>
                    <a:lstStyle/>
                    <a:p>
                      <a:pPr algn="l" fontAlgn="ctr"/>
                      <a:r>
                        <a:rPr lang="es-MX" sz="600" b="0" i="0" u="none" strike="noStrike">
                          <a:solidFill>
                            <a:srgbClr val="000000"/>
                          </a:solidFill>
                          <a:effectLst/>
                          <a:latin typeface="Calibri" panose="020F0502020204030204" pitchFamily="34" charset="0"/>
                        </a:rPr>
                        <a:t>Centro Tecnológico del Agua CETAQUA Chile</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Academia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943244"/>
                  </a:ext>
                </a:extLst>
              </a:tr>
              <a:tr h="139154">
                <a:tc>
                  <a:txBody>
                    <a:bodyPr/>
                    <a:lstStyle/>
                    <a:p>
                      <a:pPr algn="l" fontAlgn="ctr"/>
                      <a:r>
                        <a:rPr lang="es-CL" sz="600" b="0" i="0" u="none" strike="noStrike">
                          <a:solidFill>
                            <a:srgbClr val="000000"/>
                          </a:solidFill>
                          <a:effectLst/>
                          <a:latin typeface="Calibri" panose="020F0502020204030204" pitchFamily="34" charset="0"/>
                        </a:rPr>
                        <a:t>Consorcio hídrico Macrozona centrosur</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Academia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2549312"/>
                  </a:ext>
                </a:extLst>
              </a:tr>
              <a:tr h="139154">
                <a:tc>
                  <a:txBody>
                    <a:bodyPr/>
                    <a:lstStyle/>
                    <a:p>
                      <a:pPr algn="l" fontAlgn="ctr"/>
                      <a:r>
                        <a:rPr lang="es-MX" sz="600" b="0" i="0" u="none" strike="noStrike">
                          <a:solidFill>
                            <a:srgbClr val="000000"/>
                          </a:solidFill>
                          <a:effectLst/>
                          <a:latin typeface="Calibri" panose="020F0502020204030204" pitchFamily="34" charset="0"/>
                        </a:rPr>
                        <a:t>CRHIAM (Centro de Recursos Hídricos para la Agricultura y la Minería)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Academia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6430785"/>
                  </a:ext>
                </a:extLst>
              </a:tr>
              <a:tr h="139154">
                <a:tc>
                  <a:txBody>
                    <a:bodyPr/>
                    <a:lstStyle/>
                    <a:p>
                      <a:pPr algn="l" fontAlgn="ctr"/>
                      <a:r>
                        <a:rPr lang="es-MX" sz="600" b="0" i="0" u="none" strike="noStrike">
                          <a:solidFill>
                            <a:srgbClr val="000000"/>
                          </a:solidFill>
                          <a:effectLst/>
                          <a:latin typeface="Calibri" panose="020F0502020204030204" pitchFamily="34" charset="0"/>
                        </a:rPr>
                        <a:t>Instituto Ecología y Biodiversidad IEB</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Academia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4269494"/>
                  </a:ext>
                </a:extLst>
              </a:tr>
              <a:tr h="139154">
                <a:tc>
                  <a:txBody>
                    <a:bodyPr/>
                    <a:lstStyle/>
                    <a:p>
                      <a:pPr algn="l" fontAlgn="ctr"/>
                      <a:r>
                        <a:rPr lang="es-MX" sz="600" b="0" i="0" u="none" strike="noStrike">
                          <a:solidFill>
                            <a:srgbClr val="000000"/>
                          </a:solidFill>
                          <a:effectLst/>
                          <a:latin typeface="Calibri" panose="020F0502020204030204" pitchFamily="34" charset="0"/>
                        </a:rPr>
                        <a:t>Instituto para la Resilencia ante Desastres Itrend</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Academia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3715232"/>
                  </a:ext>
                </a:extLst>
              </a:tr>
              <a:tr h="139154">
                <a:tc>
                  <a:txBody>
                    <a:bodyPr/>
                    <a:lstStyle/>
                    <a:p>
                      <a:pPr algn="l" fontAlgn="ctr"/>
                      <a:r>
                        <a:rPr lang="es-CL" sz="600" b="0" i="0" u="none" strike="noStrike">
                          <a:solidFill>
                            <a:srgbClr val="000000"/>
                          </a:solidFill>
                          <a:effectLst/>
                          <a:latin typeface="Calibri" panose="020F0502020204030204" pitchFamily="34" charset="0"/>
                        </a:rPr>
                        <a:t>Museo de Historia Natural e Histórico de San Antonio MUSA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Academia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5229175"/>
                  </a:ext>
                </a:extLst>
              </a:tr>
              <a:tr h="139154">
                <a:tc>
                  <a:txBody>
                    <a:bodyPr/>
                    <a:lstStyle/>
                    <a:p>
                      <a:pPr algn="l" fontAlgn="ctr"/>
                      <a:r>
                        <a:rPr lang="es-CL" sz="600" b="0" i="0" u="none" strike="noStrike">
                          <a:solidFill>
                            <a:srgbClr val="000000"/>
                          </a:solidFill>
                          <a:effectLst/>
                          <a:latin typeface="Calibri" panose="020F0502020204030204" pitchFamily="34" charset="0"/>
                        </a:rPr>
                        <a:t>Pontificia Universidad Católica de Chile</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Academia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6140115"/>
                  </a:ext>
                </a:extLst>
              </a:tr>
              <a:tr h="139154">
                <a:tc>
                  <a:txBody>
                    <a:bodyPr/>
                    <a:lstStyle/>
                    <a:p>
                      <a:pPr algn="l" fontAlgn="ctr"/>
                      <a:r>
                        <a:rPr lang="es-MX" sz="600" b="0" i="0" u="none" strike="noStrike">
                          <a:solidFill>
                            <a:srgbClr val="000000"/>
                          </a:solidFill>
                          <a:effectLst/>
                          <a:latin typeface="Calibri" panose="020F0502020204030204" pitchFamily="34" charset="0"/>
                        </a:rPr>
                        <a:t>Sociedad Chilena de Limnología SCL</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Academia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7467746"/>
                  </a:ext>
                </a:extLst>
              </a:tr>
              <a:tr h="139154">
                <a:tc>
                  <a:txBody>
                    <a:bodyPr/>
                    <a:lstStyle/>
                    <a:p>
                      <a:pPr algn="l" fontAlgn="ctr"/>
                      <a:r>
                        <a:rPr lang="es-MX" sz="600" b="0" i="0" u="none" strike="noStrike">
                          <a:solidFill>
                            <a:srgbClr val="000000"/>
                          </a:solidFill>
                          <a:effectLst/>
                          <a:latin typeface="Calibri" panose="020F0502020204030204" pitchFamily="34" charset="0"/>
                        </a:rPr>
                        <a:t>Sociedad de Ecología de Chile Socecol</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Academia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0939797"/>
                  </a:ext>
                </a:extLst>
              </a:tr>
              <a:tr h="139154">
                <a:tc>
                  <a:txBody>
                    <a:bodyPr/>
                    <a:lstStyle/>
                    <a:p>
                      <a:pPr algn="l" fontAlgn="ctr"/>
                      <a:r>
                        <a:rPr lang="es-MX" sz="600" b="0" i="0" u="none" strike="noStrike">
                          <a:solidFill>
                            <a:srgbClr val="000000"/>
                          </a:solidFill>
                          <a:effectLst/>
                          <a:latin typeface="Calibri" panose="020F0502020204030204" pitchFamily="34" charset="0"/>
                        </a:rPr>
                        <a:t>Universidad de Chile (Facultad Agronomía)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Academia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8940794"/>
                  </a:ext>
                </a:extLst>
              </a:tr>
              <a:tr h="139154">
                <a:tc>
                  <a:txBody>
                    <a:bodyPr/>
                    <a:lstStyle/>
                    <a:p>
                      <a:pPr algn="l" fontAlgn="ctr"/>
                      <a:r>
                        <a:rPr lang="es-CL" sz="600" b="0" i="0" u="none" strike="noStrike">
                          <a:solidFill>
                            <a:srgbClr val="000000"/>
                          </a:solidFill>
                          <a:effectLst/>
                          <a:latin typeface="Calibri" panose="020F0502020204030204" pitchFamily="34" charset="0"/>
                        </a:rPr>
                        <a:t>Universidad de Concepción</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Academia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8236315"/>
                  </a:ext>
                </a:extLst>
              </a:tr>
              <a:tr h="139154">
                <a:tc>
                  <a:txBody>
                    <a:bodyPr/>
                    <a:lstStyle/>
                    <a:p>
                      <a:pPr algn="l" fontAlgn="ctr"/>
                      <a:r>
                        <a:rPr lang="es-CL" sz="600" b="0" i="0" u="none" strike="noStrike">
                          <a:solidFill>
                            <a:srgbClr val="000000"/>
                          </a:solidFill>
                          <a:effectLst/>
                          <a:latin typeface="Calibri" panose="020F0502020204030204" pitchFamily="34" charset="0"/>
                        </a:rPr>
                        <a:t>Universidad de la Frontera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Academia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7711638"/>
                  </a:ext>
                </a:extLst>
              </a:tr>
              <a:tr h="139154">
                <a:tc>
                  <a:txBody>
                    <a:bodyPr/>
                    <a:lstStyle/>
                    <a:p>
                      <a:pPr algn="l" fontAlgn="ctr"/>
                      <a:r>
                        <a:rPr lang="es-CL" sz="600" b="0" i="0" u="none" strike="noStrike">
                          <a:solidFill>
                            <a:srgbClr val="000000"/>
                          </a:solidFill>
                          <a:effectLst/>
                          <a:latin typeface="Calibri" panose="020F0502020204030204" pitchFamily="34" charset="0"/>
                        </a:rPr>
                        <a:t>Universidad de Valparaiso</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Academia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4638337"/>
                  </a:ext>
                </a:extLst>
              </a:tr>
              <a:tr h="139154">
                <a:tc>
                  <a:txBody>
                    <a:bodyPr/>
                    <a:lstStyle/>
                    <a:p>
                      <a:pPr algn="l" fontAlgn="ctr"/>
                      <a:r>
                        <a:rPr lang="es-CL" sz="600" b="0" i="0" u="none" strike="noStrike">
                          <a:solidFill>
                            <a:srgbClr val="000000"/>
                          </a:solidFill>
                          <a:effectLst/>
                          <a:latin typeface="Calibri" panose="020F0502020204030204" pitchFamily="34" charset="0"/>
                        </a:rPr>
                        <a:t>Universidad del Desarrollo</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Academia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4314217"/>
                  </a:ext>
                </a:extLst>
              </a:tr>
              <a:tr h="139154">
                <a:tc>
                  <a:txBody>
                    <a:bodyPr/>
                    <a:lstStyle/>
                    <a:p>
                      <a:pPr algn="l" fontAlgn="ctr"/>
                      <a:r>
                        <a:rPr lang="es-CL" sz="600" b="0" i="0" u="none" strike="noStrike">
                          <a:solidFill>
                            <a:srgbClr val="000000"/>
                          </a:solidFill>
                          <a:effectLst/>
                          <a:latin typeface="Calibri" panose="020F0502020204030204" pitchFamily="34" charset="0"/>
                        </a:rPr>
                        <a:t>Accion Empresas</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Industria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0914128"/>
                  </a:ext>
                </a:extLst>
              </a:tr>
              <a:tr h="139154">
                <a:tc>
                  <a:txBody>
                    <a:bodyPr/>
                    <a:lstStyle/>
                    <a:p>
                      <a:pPr algn="l" fontAlgn="ctr"/>
                      <a:r>
                        <a:rPr lang="es-CL" sz="600" b="0" i="0" u="none" strike="noStrike">
                          <a:solidFill>
                            <a:srgbClr val="000000"/>
                          </a:solidFill>
                          <a:effectLst/>
                          <a:latin typeface="Calibri" panose="020F0502020204030204" pitchFamily="34" charset="0"/>
                        </a:rPr>
                        <a:t>Acera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Industria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5518639"/>
                  </a:ext>
                </a:extLst>
              </a:tr>
              <a:tr h="139154">
                <a:tc>
                  <a:txBody>
                    <a:bodyPr/>
                    <a:lstStyle/>
                    <a:p>
                      <a:pPr algn="l" fontAlgn="ctr"/>
                      <a:r>
                        <a:rPr lang="es-MX" sz="600" b="0" i="0" u="none" strike="noStrike">
                          <a:solidFill>
                            <a:srgbClr val="000000"/>
                          </a:solidFill>
                          <a:effectLst/>
                          <a:latin typeface="Calibri" panose="020F0502020204030204" pitchFamily="34" charset="0"/>
                        </a:rPr>
                        <a:t>AES Gener (Alto El Maipo)</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Industria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9311470"/>
                  </a:ext>
                </a:extLst>
              </a:tr>
              <a:tr h="139154">
                <a:tc>
                  <a:txBody>
                    <a:bodyPr/>
                    <a:lstStyle/>
                    <a:p>
                      <a:pPr algn="l" fontAlgn="ctr"/>
                      <a:r>
                        <a:rPr lang="es-CL" sz="600" b="0" i="0" u="none" strike="noStrike">
                          <a:solidFill>
                            <a:srgbClr val="000000"/>
                          </a:solidFill>
                          <a:effectLst/>
                          <a:latin typeface="Calibri" panose="020F0502020204030204" pitchFamily="34" charset="0"/>
                        </a:rPr>
                        <a:t>Agrosuper</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Industria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1212092"/>
                  </a:ext>
                </a:extLst>
              </a:tr>
              <a:tr h="139154">
                <a:tc>
                  <a:txBody>
                    <a:bodyPr/>
                    <a:lstStyle/>
                    <a:p>
                      <a:pPr algn="l" fontAlgn="ctr"/>
                      <a:r>
                        <a:rPr lang="es-CL" sz="500" b="0" i="0" u="none" strike="noStrike">
                          <a:solidFill>
                            <a:srgbClr val="000000"/>
                          </a:solidFill>
                          <a:effectLst/>
                          <a:latin typeface="Arial" panose="020B0604020202020204" pitchFamily="34" charset="0"/>
                        </a:rPr>
                        <a:t>Aguas Andinas</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Industria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2932026"/>
                  </a:ext>
                </a:extLst>
              </a:tr>
              <a:tr h="139154">
                <a:tc>
                  <a:txBody>
                    <a:bodyPr/>
                    <a:lstStyle/>
                    <a:p>
                      <a:pPr algn="l" fontAlgn="ctr"/>
                      <a:r>
                        <a:rPr lang="es-CL" sz="600" b="0" i="0" u="none" strike="noStrike">
                          <a:solidFill>
                            <a:srgbClr val="000000"/>
                          </a:solidFill>
                          <a:effectLst/>
                          <a:latin typeface="Calibri" panose="020F0502020204030204" pitchFamily="34" charset="0"/>
                        </a:rPr>
                        <a:t>AMCHAM Chile</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Industria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9045101"/>
                  </a:ext>
                </a:extLst>
              </a:tr>
              <a:tr h="139154">
                <a:tc>
                  <a:txBody>
                    <a:bodyPr/>
                    <a:lstStyle/>
                    <a:p>
                      <a:pPr algn="l" fontAlgn="ctr"/>
                      <a:r>
                        <a:rPr lang="es-MX" sz="600" b="0" i="0" u="none" strike="noStrike">
                          <a:solidFill>
                            <a:srgbClr val="000000"/>
                          </a:solidFill>
                          <a:effectLst/>
                          <a:latin typeface="Calibri" panose="020F0502020204030204" pitchFamily="34" charset="0"/>
                        </a:rPr>
                        <a:t>ANDESS Asociación Nacional de Empresas de Servicios Sanitarios A.G</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Industria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7193573"/>
                  </a:ext>
                </a:extLst>
              </a:tr>
              <a:tr h="139154">
                <a:tc>
                  <a:txBody>
                    <a:bodyPr/>
                    <a:lstStyle/>
                    <a:p>
                      <a:pPr algn="l" fontAlgn="ctr"/>
                      <a:r>
                        <a:rPr lang="es-CL" sz="600" b="0" i="0" u="none" strike="noStrike">
                          <a:solidFill>
                            <a:srgbClr val="000000"/>
                          </a:solidFill>
                          <a:effectLst/>
                          <a:latin typeface="Calibri" panose="020F0502020204030204" pitchFamily="34" charset="0"/>
                        </a:rPr>
                        <a:t>Andina Los Andes</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Industria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7575512"/>
                  </a:ext>
                </a:extLst>
              </a:tr>
              <a:tr h="139154">
                <a:tc>
                  <a:txBody>
                    <a:bodyPr/>
                    <a:lstStyle/>
                    <a:p>
                      <a:pPr algn="l" fontAlgn="ctr"/>
                      <a:r>
                        <a:rPr lang="es-CL" sz="500" b="0" i="0" u="none" strike="noStrike">
                          <a:solidFill>
                            <a:srgbClr val="000000"/>
                          </a:solidFill>
                          <a:effectLst/>
                          <a:latin typeface="Arial" panose="020B0604020202020204" pitchFamily="34" charset="0"/>
                        </a:rPr>
                        <a:t>ANESCO</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Industria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1131386"/>
                  </a:ext>
                </a:extLst>
              </a:tr>
              <a:tr h="139154">
                <a:tc>
                  <a:txBody>
                    <a:bodyPr/>
                    <a:lstStyle/>
                    <a:p>
                      <a:pPr algn="l" fontAlgn="ctr"/>
                      <a:r>
                        <a:rPr lang="es-CL" sz="500" b="0" i="0" u="none" strike="noStrike">
                          <a:solidFill>
                            <a:srgbClr val="000000"/>
                          </a:solidFill>
                          <a:effectLst/>
                          <a:latin typeface="Arial" panose="020B0604020202020204" pitchFamily="34" charset="0"/>
                        </a:rPr>
                        <a:t>Anglo American</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Industria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8196575"/>
                  </a:ext>
                </a:extLst>
              </a:tr>
              <a:tr h="139154">
                <a:tc>
                  <a:txBody>
                    <a:bodyPr/>
                    <a:lstStyle/>
                    <a:p>
                      <a:pPr algn="l" fontAlgn="ctr"/>
                      <a:r>
                        <a:rPr lang="es-MX" sz="600" b="0" i="0" u="none" strike="noStrike">
                          <a:solidFill>
                            <a:srgbClr val="000000"/>
                          </a:solidFill>
                          <a:effectLst/>
                          <a:latin typeface="Calibri" panose="020F0502020204030204" pitchFamily="34" charset="0"/>
                        </a:rPr>
                        <a:t>APRIN (Agrupación Agua Potable Rural Intercomunal)</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Industria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7564364"/>
                  </a:ext>
                </a:extLst>
              </a:tr>
              <a:tr h="139154">
                <a:tc>
                  <a:txBody>
                    <a:bodyPr/>
                    <a:lstStyle/>
                    <a:p>
                      <a:pPr algn="l" fontAlgn="ctr"/>
                      <a:r>
                        <a:rPr lang="es-MX" sz="600" b="0" i="0" u="none" strike="noStrike">
                          <a:solidFill>
                            <a:srgbClr val="000000"/>
                          </a:solidFill>
                          <a:effectLst/>
                          <a:latin typeface="Calibri" panose="020F0502020204030204" pitchFamily="34" charset="0"/>
                        </a:rPr>
                        <a:t>Asociación Canales de Maipo (ACM)</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Industria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5314417"/>
                  </a:ext>
                </a:extLst>
              </a:tr>
              <a:tr h="139154">
                <a:tc>
                  <a:txBody>
                    <a:bodyPr/>
                    <a:lstStyle/>
                    <a:p>
                      <a:pPr algn="l" fontAlgn="ctr"/>
                      <a:r>
                        <a:rPr lang="es-CL" sz="600" b="0" i="0" u="none" strike="noStrike">
                          <a:solidFill>
                            <a:srgbClr val="000000"/>
                          </a:solidFill>
                          <a:effectLst/>
                          <a:latin typeface="Calibri" panose="020F0502020204030204" pitchFamily="34" charset="0"/>
                        </a:rPr>
                        <a:t>Asociación Chilealimentos</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Industria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9429060"/>
                  </a:ext>
                </a:extLst>
              </a:tr>
              <a:tr h="139154">
                <a:tc>
                  <a:txBody>
                    <a:bodyPr/>
                    <a:lstStyle/>
                    <a:p>
                      <a:pPr algn="l" fontAlgn="ctr"/>
                      <a:r>
                        <a:rPr lang="es-MX" sz="600" b="0" i="0" u="none" strike="noStrike">
                          <a:solidFill>
                            <a:srgbClr val="000000"/>
                          </a:solidFill>
                          <a:effectLst/>
                          <a:latin typeface="Calibri" panose="020F0502020204030204" pitchFamily="34" charset="0"/>
                        </a:rPr>
                        <a:t>Asociación de Vinos de Chile</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Industria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8852961"/>
                  </a:ext>
                </a:extLst>
              </a:tr>
              <a:tr h="139154">
                <a:tc>
                  <a:txBody>
                    <a:bodyPr/>
                    <a:lstStyle/>
                    <a:p>
                      <a:pPr algn="l" fontAlgn="ctr"/>
                      <a:r>
                        <a:rPr lang="es-MX" sz="600" b="0" i="0" u="none" strike="noStrike">
                          <a:solidFill>
                            <a:srgbClr val="000000"/>
                          </a:solidFill>
                          <a:effectLst/>
                          <a:latin typeface="Calibri" panose="020F0502020204030204" pitchFamily="34" charset="0"/>
                        </a:rPr>
                        <a:t>Asoex (Asociación exportadores de Fruta Chile)</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Industria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3906146"/>
                  </a:ext>
                </a:extLst>
              </a:tr>
              <a:tr h="139154">
                <a:tc>
                  <a:txBody>
                    <a:bodyPr/>
                    <a:lstStyle/>
                    <a:p>
                      <a:pPr algn="l" fontAlgn="ctr"/>
                      <a:r>
                        <a:rPr lang="es-CL" sz="600" b="0" i="0" u="none" strike="noStrike">
                          <a:solidFill>
                            <a:srgbClr val="000000"/>
                          </a:solidFill>
                          <a:effectLst/>
                          <a:latin typeface="Calibri" panose="020F0502020204030204" pitchFamily="34" charset="0"/>
                        </a:rPr>
                        <a:t>BIMBO - IDEAL</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Industria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1878609"/>
                  </a:ext>
                </a:extLst>
              </a:tr>
              <a:tr h="139154">
                <a:tc>
                  <a:txBody>
                    <a:bodyPr/>
                    <a:lstStyle/>
                    <a:p>
                      <a:pPr algn="l" fontAlgn="ctr"/>
                      <a:r>
                        <a:rPr lang="es-MX" sz="600" b="0" i="0" u="none" strike="noStrike">
                          <a:solidFill>
                            <a:srgbClr val="000000"/>
                          </a:solidFill>
                          <a:effectLst/>
                          <a:latin typeface="Calibri" panose="020F0502020204030204" pitchFamily="34" charset="0"/>
                        </a:rPr>
                        <a:t>Camara Chilena de la Construcción</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Industria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4276751"/>
                  </a:ext>
                </a:extLst>
              </a:tr>
              <a:tr h="139154">
                <a:tc>
                  <a:txBody>
                    <a:bodyPr/>
                    <a:lstStyle/>
                    <a:p>
                      <a:pPr algn="l" fontAlgn="ctr"/>
                      <a:r>
                        <a:rPr lang="es-CL" sz="600" b="0" i="0" u="none" strike="noStrike">
                          <a:solidFill>
                            <a:srgbClr val="000000"/>
                          </a:solidFill>
                          <a:effectLst/>
                          <a:latin typeface="Calibri" panose="020F0502020204030204" pitchFamily="34" charset="0"/>
                        </a:rPr>
                        <a:t>Cámara Comercio Santiago</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Industria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0591239"/>
                  </a:ext>
                </a:extLst>
              </a:tr>
              <a:tr h="139154">
                <a:tc>
                  <a:txBody>
                    <a:bodyPr/>
                    <a:lstStyle/>
                    <a:p>
                      <a:pPr algn="l" fontAlgn="ctr"/>
                      <a:r>
                        <a:rPr lang="es-CL" sz="600" b="0" i="0" u="none" strike="noStrike">
                          <a:solidFill>
                            <a:srgbClr val="000000"/>
                          </a:solidFill>
                          <a:effectLst/>
                          <a:latin typeface="Calibri" panose="020F0502020204030204" pitchFamily="34" charset="0"/>
                        </a:rPr>
                        <a:t>Carozzi</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Industria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8006835"/>
                  </a:ext>
                </a:extLst>
              </a:tr>
              <a:tr h="139154">
                <a:tc>
                  <a:txBody>
                    <a:bodyPr/>
                    <a:lstStyle/>
                    <a:p>
                      <a:pPr algn="l" fontAlgn="ctr"/>
                      <a:r>
                        <a:rPr lang="es-CL" sz="600" b="0" i="0" u="none" strike="noStrike">
                          <a:solidFill>
                            <a:srgbClr val="000000"/>
                          </a:solidFill>
                          <a:effectLst/>
                          <a:latin typeface="Calibri" panose="020F0502020204030204" pitchFamily="34" charset="0"/>
                        </a:rPr>
                        <a:t>CCU</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Industria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6997674"/>
                  </a:ext>
                </a:extLst>
              </a:tr>
              <a:tr h="139154">
                <a:tc>
                  <a:txBody>
                    <a:bodyPr/>
                    <a:lstStyle/>
                    <a:p>
                      <a:pPr algn="l" fontAlgn="ctr"/>
                      <a:r>
                        <a:rPr lang="es-CL" sz="600" b="0" i="0" u="none" strike="noStrike">
                          <a:solidFill>
                            <a:srgbClr val="000000"/>
                          </a:solidFill>
                          <a:effectLst/>
                          <a:latin typeface="Calibri" panose="020F0502020204030204" pitchFamily="34" charset="0"/>
                        </a:rPr>
                        <a:t>CMPC</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Industria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4028559"/>
                  </a:ext>
                </a:extLst>
              </a:tr>
              <a:tr h="139154">
                <a:tc>
                  <a:txBody>
                    <a:bodyPr/>
                    <a:lstStyle/>
                    <a:p>
                      <a:pPr algn="l" fontAlgn="ctr"/>
                      <a:r>
                        <a:rPr lang="es-CL" sz="600" b="0" i="0" u="none" strike="noStrike">
                          <a:solidFill>
                            <a:srgbClr val="000000"/>
                          </a:solidFill>
                          <a:effectLst/>
                          <a:latin typeface="Calibri" panose="020F0502020204030204" pitchFamily="34" charset="0"/>
                        </a:rPr>
                        <a:t>Coca Cola Embonor</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Industria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6178826"/>
                  </a:ext>
                </a:extLst>
              </a:tr>
              <a:tr h="139154">
                <a:tc>
                  <a:txBody>
                    <a:bodyPr/>
                    <a:lstStyle/>
                    <a:p>
                      <a:pPr algn="l" fontAlgn="ctr"/>
                      <a:r>
                        <a:rPr lang="es-CL" sz="500" b="0" i="0" u="none" strike="noStrike">
                          <a:solidFill>
                            <a:srgbClr val="000000"/>
                          </a:solidFill>
                          <a:effectLst/>
                          <a:latin typeface="Arial" panose="020B0604020202020204" pitchFamily="34" charset="0"/>
                        </a:rPr>
                        <a:t>COLBUN</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Industria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3532261"/>
                  </a:ext>
                </a:extLst>
              </a:tr>
              <a:tr h="139154">
                <a:tc>
                  <a:txBody>
                    <a:bodyPr/>
                    <a:lstStyle/>
                    <a:p>
                      <a:pPr algn="l" fontAlgn="ctr"/>
                      <a:r>
                        <a:rPr lang="es-MX" sz="600" b="0" i="0" u="none" strike="noStrike">
                          <a:solidFill>
                            <a:srgbClr val="000000"/>
                          </a:solidFill>
                          <a:effectLst/>
                          <a:latin typeface="Calibri" panose="020F0502020204030204" pitchFamily="34" charset="0"/>
                        </a:rPr>
                        <a:t>Confederación de la Producción y del Comercio CPC</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Industria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3448255"/>
                  </a:ext>
                </a:extLst>
              </a:tr>
              <a:tr h="139154">
                <a:tc>
                  <a:txBody>
                    <a:bodyPr/>
                    <a:lstStyle/>
                    <a:p>
                      <a:pPr algn="l" fontAlgn="ctr"/>
                      <a:r>
                        <a:rPr lang="es-CL" sz="600" b="0" i="0" u="none" strike="noStrike">
                          <a:solidFill>
                            <a:srgbClr val="000000"/>
                          </a:solidFill>
                          <a:effectLst/>
                          <a:latin typeface="Calibri" panose="020F0502020204030204" pitchFamily="34" charset="0"/>
                        </a:rPr>
                        <a:t>Copec</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dirty="0">
                          <a:solidFill>
                            <a:srgbClr val="000000"/>
                          </a:solidFill>
                          <a:effectLst/>
                          <a:latin typeface="Calibri" panose="020F0502020204030204" pitchFamily="34" charset="0"/>
                        </a:rPr>
                        <a:t>Industria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33949"/>
                  </a:ext>
                </a:extLst>
              </a:tr>
            </a:tbl>
          </a:graphicData>
        </a:graphic>
      </p:graphicFrame>
    </p:spTree>
    <p:extLst>
      <p:ext uri="{BB962C8B-B14F-4D97-AF65-F5344CB8AC3E}">
        <p14:creationId xmlns:p14="http://schemas.microsoft.com/office/powerpoint/2010/main" val="38339384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280;p9">
            <a:extLst>
              <a:ext uri="{FF2B5EF4-FFF2-40B4-BE49-F238E27FC236}">
                <a16:creationId xmlns:a16="http://schemas.microsoft.com/office/drawing/2014/main" id="{07C7131B-006B-39CE-0E04-A7102AB84A52}"/>
              </a:ext>
            </a:extLst>
          </p:cNvPr>
          <p:cNvGrpSpPr/>
          <p:nvPr/>
        </p:nvGrpSpPr>
        <p:grpSpPr>
          <a:xfrm>
            <a:off x="5422900" y="7861300"/>
            <a:ext cx="1320800" cy="1168948"/>
            <a:chOff x="10112187" y="677373"/>
            <a:chExt cx="2162287" cy="2163376"/>
          </a:xfrm>
        </p:grpSpPr>
        <p:sp>
          <p:nvSpPr>
            <p:cNvPr id="5" name="Google Shape;281;p9">
              <a:extLst>
                <a:ext uri="{FF2B5EF4-FFF2-40B4-BE49-F238E27FC236}">
                  <a16:creationId xmlns:a16="http://schemas.microsoft.com/office/drawing/2014/main" id="{21105E18-362A-A9E5-2187-5F4F7361EDDB}"/>
                </a:ext>
              </a:extLst>
            </p:cNvPr>
            <p:cNvSpPr/>
            <p:nvPr/>
          </p:nvSpPr>
          <p:spPr>
            <a:xfrm rot="-2738524">
              <a:off x="10411435" y="1011508"/>
              <a:ext cx="1563792" cy="1495106"/>
            </a:xfrm>
            <a:prstGeom prst="teardrop">
              <a:avLst>
                <a:gd name="adj" fmla="val 128605"/>
              </a:avLst>
            </a:prstGeom>
            <a:solidFill>
              <a:schemeClr val="lt1"/>
            </a:solid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pic>
          <p:nvPicPr>
            <p:cNvPr id="6" name="Google Shape;282;p9" descr="Logotipo, nombre de la empresa&#10;&#10;Descripción generada automáticamente">
              <a:extLst>
                <a:ext uri="{FF2B5EF4-FFF2-40B4-BE49-F238E27FC236}">
                  <a16:creationId xmlns:a16="http://schemas.microsoft.com/office/drawing/2014/main" id="{6BBB442E-5DB5-E10E-595C-0E97D8BC5C9C}"/>
                </a:ext>
              </a:extLst>
            </p:cNvPr>
            <p:cNvPicPr preferRelativeResize="0"/>
            <p:nvPr/>
          </p:nvPicPr>
          <p:blipFill rotWithShape="1">
            <a:blip r:embed="rId2">
              <a:alphaModFix/>
            </a:blip>
            <a:srcRect/>
            <a:stretch/>
          </p:blipFill>
          <p:spPr>
            <a:xfrm>
              <a:off x="10467190" y="1058082"/>
              <a:ext cx="1445110" cy="1157032"/>
            </a:xfrm>
            <a:prstGeom prst="rect">
              <a:avLst/>
            </a:prstGeom>
            <a:noFill/>
            <a:ln>
              <a:noFill/>
            </a:ln>
          </p:spPr>
        </p:pic>
      </p:grpSp>
      <p:sp>
        <p:nvSpPr>
          <p:cNvPr id="7" name="AutoShape 2">
            <a:extLst>
              <a:ext uri="{FF2B5EF4-FFF2-40B4-BE49-F238E27FC236}">
                <a16:creationId xmlns:a16="http://schemas.microsoft.com/office/drawing/2014/main" id="{E389AC22-6615-0F72-07CC-0726E5169328}"/>
              </a:ext>
            </a:extLst>
          </p:cNvPr>
          <p:cNvSpPr>
            <a:spLocks noChangeAspect="1" noChangeArrowheads="1"/>
          </p:cNvSpPr>
          <p:nvPr/>
        </p:nvSpPr>
        <p:spPr bwMode="auto">
          <a:xfrm>
            <a:off x="3276600" y="4419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10" name="CuadroTexto 9">
            <a:extLst>
              <a:ext uri="{FF2B5EF4-FFF2-40B4-BE49-F238E27FC236}">
                <a16:creationId xmlns:a16="http://schemas.microsoft.com/office/drawing/2014/main" id="{73176C6B-8B8B-A22E-098F-9A958C786F0C}"/>
              </a:ext>
            </a:extLst>
          </p:cNvPr>
          <p:cNvSpPr txBox="1"/>
          <p:nvPr/>
        </p:nvSpPr>
        <p:spPr>
          <a:xfrm>
            <a:off x="135346" y="8657771"/>
            <a:ext cx="453970" cy="369332"/>
          </a:xfrm>
          <a:prstGeom prst="rect">
            <a:avLst/>
          </a:prstGeom>
          <a:noFill/>
        </p:spPr>
        <p:txBody>
          <a:bodyPr wrap="none" rtlCol="0">
            <a:spAutoFit/>
          </a:bodyPr>
          <a:lstStyle/>
          <a:p>
            <a:r>
              <a:rPr lang="es-CL" dirty="0">
                <a:solidFill>
                  <a:srgbClr val="0070C0"/>
                </a:solidFill>
                <a:latin typeface="Montserrat SemiBold" panose="00000700000000000000" pitchFamily="2" charset="0"/>
              </a:rPr>
              <a:t>35</a:t>
            </a:r>
          </a:p>
        </p:txBody>
      </p:sp>
      <p:sp>
        <p:nvSpPr>
          <p:cNvPr id="3" name="CuadroTexto 2">
            <a:extLst>
              <a:ext uri="{FF2B5EF4-FFF2-40B4-BE49-F238E27FC236}">
                <a16:creationId xmlns:a16="http://schemas.microsoft.com/office/drawing/2014/main" id="{A4DB4F96-0886-BC03-872B-C034CFB2FDD5}"/>
              </a:ext>
            </a:extLst>
          </p:cNvPr>
          <p:cNvSpPr txBox="1"/>
          <p:nvPr/>
        </p:nvSpPr>
        <p:spPr>
          <a:xfrm>
            <a:off x="736864" y="265521"/>
            <a:ext cx="4817094" cy="646331"/>
          </a:xfrm>
          <a:prstGeom prst="rect">
            <a:avLst/>
          </a:prstGeom>
          <a:noFill/>
        </p:spPr>
        <p:txBody>
          <a:bodyPr wrap="square" rtlCol="0">
            <a:spAutoFit/>
          </a:bodyPr>
          <a:lstStyle/>
          <a:p>
            <a:endParaRPr lang="es-MX" sz="1200" dirty="0">
              <a:solidFill>
                <a:srgbClr val="0070C0"/>
              </a:solidFill>
              <a:latin typeface="Montserrat Light" panose="00000400000000000000" pitchFamily="2" charset="0"/>
            </a:endParaRPr>
          </a:p>
          <a:p>
            <a:r>
              <a:rPr lang="es-MX" sz="1200" b="1" dirty="0">
                <a:solidFill>
                  <a:srgbClr val="0070C0"/>
                </a:solidFill>
                <a:latin typeface="Montserrat Light" panose="00000400000000000000" pitchFamily="2" charset="0"/>
              </a:rPr>
              <a:t>Identificación de actores relevantes, por grupo de interés </a:t>
            </a:r>
          </a:p>
          <a:p>
            <a:r>
              <a:rPr lang="es-MX" sz="1200" dirty="0">
                <a:solidFill>
                  <a:srgbClr val="0070C0"/>
                </a:solidFill>
                <a:latin typeface="Montserrat Light" panose="00000400000000000000" pitchFamily="2" charset="0"/>
              </a:rPr>
              <a:t>	</a:t>
            </a:r>
            <a:endParaRPr lang="es-MX" sz="1400" dirty="0">
              <a:solidFill>
                <a:srgbClr val="0070C0"/>
              </a:solidFill>
              <a:latin typeface="Montserrat Light" panose="00000400000000000000" pitchFamily="2" charset="0"/>
            </a:endParaRPr>
          </a:p>
        </p:txBody>
      </p:sp>
      <p:graphicFrame>
        <p:nvGraphicFramePr>
          <p:cNvPr id="8" name="Tabla 7">
            <a:extLst>
              <a:ext uri="{FF2B5EF4-FFF2-40B4-BE49-F238E27FC236}">
                <a16:creationId xmlns:a16="http://schemas.microsoft.com/office/drawing/2014/main" id="{B10278C8-E8EE-60E8-A6A9-4308AB45F57D}"/>
              </a:ext>
            </a:extLst>
          </p:cNvPr>
          <p:cNvGraphicFramePr>
            <a:graphicFrameLocks noGrp="1"/>
          </p:cNvGraphicFramePr>
          <p:nvPr>
            <p:extLst>
              <p:ext uri="{D42A27DB-BD31-4B8C-83A1-F6EECF244321}">
                <p14:modId xmlns:p14="http://schemas.microsoft.com/office/powerpoint/2010/main" val="3497644475"/>
              </p:ext>
            </p:extLst>
          </p:nvPr>
        </p:nvGraphicFramePr>
        <p:xfrm>
          <a:off x="919258" y="992777"/>
          <a:ext cx="4188319" cy="7088300"/>
        </p:xfrm>
        <a:graphic>
          <a:graphicData uri="http://schemas.openxmlformats.org/drawingml/2006/table">
            <a:tbl>
              <a:tblPr/>
              <a:tblGrid>
                <a:gridCol w="3432416">
                  <a:extLst>
                    <a:ext uri="{9D8B030D-6E8A-4147-A177-3AD203B41FA5}">
                      <a16:colId xmlns:a16="http://schemas.microsoft.com/office/drawing/2014/main" val="4243826749"/>
                    </a:ext>
                  </a:extLst>
                </a:gridCol>
                <a:gridCol w="755903">
                  <a:extLst>
                    <a:ext uri="{9D8B030D-6E8A-4147-A177-3AD203B41FA5}">
                      <a16:colId xmlns:a16="http://schemas.microsoft.com/office/drawing/2014/main" val="1870286966"/>
                    </a:ext>
                  </a:extLst>
                </a:gridCol>
              </a:tblGrid>
              <a:tr h="141766">
                <a:tc>
                  <a:txBody>
                    <a:bodyPr/>
                    <a:lstStyle/>
                    <a:p>
                      <a:pPr algn="ctr" fontAlgn="ctr"/>
                      <a:r>
                        <a:rPr lang="es-CL" sz="500" b="1" i="0" u="none" strike="noStrike">
                          <a:solidFill>
                            <a:srgbClr val="000000"/>
                          </a:solidFill>
                          <a:effectLst/>
                          <a:latin typeface="Arial" panose="020B0604020202020204" pitchFamily="34" charset="0"/>
                        </a:rPr>
                        <a:t>Actor</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s-CL" sz="500" b="1" i="0" u="none" strike="noStrike">
                          <a:solidFill>
                            <a:srgbClr val="000000"/>
                          </a:solidFill>
                          <a:effectLst/>
                          <a:latin typeface="Arial" panose="020B0604020202020204" pitchFamily="34" charset="0"/>
                        </a:rPr>
                        <a:t>Sector</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615500960"/>
                  </a:ext>
                </a:extLst>
              </a:tr>
              <a:tr h="141766">
                <a:tc>
                  <a:txBody>
                    <a:bodyPr/>
                    <a:lstStyle/>
                    <a:p>
                      <a:pPr algn="l" fontAlgn="ctr"/>
                      <a:r>
                        <a:rPr lang="es-CL" sz="600" b="0" i="0" u="none" strike="noStrike">
                          <a:solidFill>
                            <a:srgbClr val="000000"/>
                          </a:solidFill>
                          <a:effectLst/>
                          <a:latin typeface="Calibri" panose="020F0502020204030204" pitchFamily="34" charset="0"/>
                        </a:rPr>
                        <a:t>Corporación Reguemos Chile</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Industria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578809"/>
                  </a:ext>
                </a:extLst>
              </a:tr>
              <a:tr h="141766">
                <a:tc>
                  <a:txBody>
                    <a:bodyPr/>
                    <a:lstStyle/>
                    <a:p>
                      <a:pPr algn="l" fontAlgn="ctr"/>
                      <a:r>
                        <a:rPr lang="es-CL" sz="600" b="0" i="0" u="none" strike="noStrike">
                          <a:solidFill>
                            <a:srgbClr val="000000"/>
                          </a:solidFill>
                          <a:effectLst/>
                          <a:latin typeface="Calibri" panose="020F0502020204030204" pitchFamily="34" charset="0"/>
                        </a:rPr>
                        <a:t>Embotelladora Andina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Industria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2702958"/>
                  </a:ext>
                </a:extLst>
              </a:tr>
              <a:tr h="141766">
                <a:tc>
                  <a:txBody>
                    <a:bodyPr/>
                    <a:lstStyle/>
                    <a:p>
                      <a:pPr algn="l" fontAlgn="ctr"/>
                      <a:r>
                        <a:rPr lang="es-CL" sz="600" b="0" i="0" u="none" strike="noStrike">
                          <a:solidFill>
                            <a:srgbClr val="000000"/>
                          </a:solidFill>
                          <a:effectLst/>
                          <a:latin typeface="Calibri" panose="020F0502020204030204" pitchFamily="34" charset="0"/>
                        </a:rPr>
                        <a:t>ENEL &amp; Chilectra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Industria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3899276"/>
                  </a:ext>
                </a:extLst>
              </a:tr>
              <a:tr h="141766">
                <a:tc>
                  <a:txBody>
                    <a:bodyPr/>
                    <a:lstStyle/>
                    <a:p>
                      <a:pPr algn="l" fontAlgn="ctr"/>
                      <a:r>
                        <a:rPr lang="es-CL" sz="500" b="0" i="0" u="none" strike="noStrike">
                          <a:solidFill>
                            <a:srgbClr val="000000"/>
                          </a:solidFill>
                          <a:effectLst/>
                          <a:latin typeface="Arial" panose="020B0604020202020204" pitchFamily="34" charset="0"/>
                        </a:rPr>
                        <a:t>ENGIE</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Industria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091852"/>
                  </a:ext>
                </a:extLst>
              </a:tr>
              <a:tr h="141766">
                <a:tc>
                  <a:txBody>
                    <a:bodyPr/>
                    <a:lstStyle/>
                    <a:p>
                      <a:pPr algn="l" fontAlgn="ctr"/>
                      <a:r>
                        <a:rPr lang="es-MX" sz="600" b="0" i="0" u="none" strike="noStrike">
                          <a:solidFill>
                            <a:srgbClr val="000000"/>
                          </a:solidFill>
                          <a:effectLst/>
                          <a:latin typeface="Calibri" panose="020F0502020204030204" pitchFamily="34" charset="0"/>
                        </a:rPr>
                        <a:t>Federación Nacional Agua Potable Rural FENAPRU</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Industria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4712696"/>
                  </a:ext>
                </a:extLst>
              </a:tr>
              <a:tr h="141766">
                <a:tc>
                  <a:txBody>
                    <a:bodyPr/>
                    <a:lstStyle/>
                    <a:p>
                      <a:pPr algn="l" fontAlgn="ctr"/>
                      <a:r>
                        <a:rPr lang="es-MX" sz="600" b="0" i="0" u="none" strike="noStrike">
                          <a:solidFill>
                            <a:srgbClr val="000000"/>
                          </a:solidFill>
                          <a:effectLst/>
                          <a:latin typeface="Calibri" panose="020F0502020204030204" pitchFamily="34" charset="0"/>
                        </a:rPr>
                        <a:t>Federación productores frutas Chile FEDEFRUTA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Industria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639276"/>
                  </a:ext>
                </a:extLst>
              </a:tr>
              <a:tr h="141766">
                <a:tc>
                  <a:txBody>
                    <a:bodyPr/>
                    <a:lstStyle/>
                    <a:p>
                      <a:pPr algn="l" fontAlgn="ctr"/>
                      <a:r>
                        <a:rPr lang="es-CL" sz="600" b="0" i="0" u="none" strike="noStrike">
                          <a:solidFill>
                            <a:srgbClr val="000000"/>
                          </a:solidFill>
                          <a:effectLst/>
                          <a:latin typeface="Calibri" panose="020F0502020204030204" pitchFamily="34" charset="0"/>
                        </a:rPr>
                        <a:t>Frutos del Maipo</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Industria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4694460"/>
                  </a:ext>
                </a:extLst>
              </a:tr>
              <a:tr h="141766">
                <a:tc>
                  <a:txBody>
                    <a:bodyPr/>
                    <a:lstStyle/>
                    <a:p>
                      <a:pPr algn="l" fontAlgn="ctr"/>
                      <a:r>
                        <a:rPr lang="es-MX" sz="600" b="0" i="0" u="none" strike="noStrike">
                          <a:solidFill>
                            <a:srgbClr val="000000"/>
                          </a:solidFill>
                          <a:effectLst/>
                          <a:latin typeface="Calibri" panose="020F0502020204030204" pitchFamily="34" charset="0"/>
                        </a:rPr>
                        <a:t>Fundación San Carlos de Maipo</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Industria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8593294"/>
                  </a:ext>
                </a:extLst>
              </a:tr>
              <a:tr h="141766">
                <a:tc>
                  <a:txBody>
                    <a:bodyPr/>
                    <a:lstStyle/>
                    <a:p>
                      <a:pPr algn="l" fontAlgn="ctr"/>
                      <a:r>
                        <a:rPr lang="es-CL" sz="600" b="0" i="0" u="none" strike="noStrike">
                          <a:solidFill>
                            <a:srgbClr val="000000"/>
                          </a:solidFill>
                          <a:effectLst/>
                          <a:latin typeface="Calibri" panose="020F0502020204030204" pitchFamily="34" charset="0"/>
                        </a:rPr>
                        <a:t>Generadoras de Chile</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Industria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0338308"/>
                  </a:ext>
                </a:extLst>
              </a:tr>
              <a:tr h="141766">
                <a:tc>
                  <a:txBody>
                    <a:bodyPr/>
                    <a:lstStyle/>
                    <a:p>
                      <a:pPr algn="l" fontAlgn="ctr"/>
                      <a:r>
                        <a:rPr lang="es-CL" sz="600" b="0" i="0" u="none" strike="noStrike">
                          <a:solidFill>
                            <a:srgbClr val="000000"/>
                          </a:solidFill>
                          <a:effectLst/>
                          <a:latin typeface="Calibri" panose="020F0502020204030204" pitchFamily="34" charset="0"/>
                        </a:rPr>
                        <a:t>HSBC</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Industria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4455413"/>
                  </a:ext>
                </a:extLst>
              </a:tr>
              <a:tr h="141766">
                <a:tc>
                  <a:txBody>
                    <a:bodyPr/>
                    <a:lstStyle/>
                    <a:p>
                      <a:pPr algn="l" fontAlgn="ctr"/>
                      <a:r>
                        <a:rPr lang="es-CL" sz="600" b="0" i="0" u="none" strike="noStrike">
                          <a:solidFill>
                            <a:srgbClr val="000000"/>
                          </a:solidFill>
                          <a:effectLst/>
                          <a:latin typeface="Calibri" panose="020F0502020204030204" pitchFamily="34" charset="0"/>
                        </a:rPr>
                        <a:t>LATAM</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Industria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2467842"/>
                  </a:ext>
                </a:extLst>
              </a:tr>
              <a:tr h="141766">
                <a:tc>
                  <a:txBody>
                    <a:bodyPr/>
                    <a:lstStyle/>
                    <a:p>
                      <a:pPr algn="l" fontAlgn="ctr"/>
                      <a:r>
                        <a:rPr lang="es-MX" sz="600" b="0" i="0" u="none" strike="noStrike">
                          <a:solidFill>
                            <a:srgbClr val="000000"/>
                          </a:solidFill>
                          <a:effectLst/>
                          <a:latin typeface="Calibri" panose="020F0502020204030204" pitchFamily="34" charset="0"/>
                        </a:rPr>
                        <a:t>Líderes Empresariales Contra el Cambio Climático, CLG-Chile</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Industria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3820727"/>
                  </a:ext>
                </a:extLst>
              </a:tr>
              <a:tr h="141766">
                <a:tc>
                  <a:txBody>
                    <a:bodyPr/>
                    <a:lstStyle/>
                    <a:p>
                      <a:pPr algn="l" fontAlgn="ctr"/>
                      <a:r>
                        <a:rPr lang="es-CL" sz="600" b="0" i="0" u="none" strike="noStrike">
                          <a:solidFill>
                            <a:srgbClr val="000000"/>
                          </a:solidFill>
                          <a:effectLst/>
                          <a:latin typeface="Calibri" panose="020F0502020204030204" pitchFamily="34" charset="0"/>
                        </a:rPr>
                        <a:t>Microsoft</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Industria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0587058"/>
                  </a:ext>
                </a:extLst>
              </a:tr>
              <a:tr h="141766">
                <a:tc>
                  <a:txBody>
                    <a:bodyPr/>
                    <a:lstStyle/>
                    <a:p>
                      <a:pPr algn="l" fontAlgn="ctr"/>
                      <a:r>
                        <a:rPr lang="es-CL" sz="500" b="0" i="0" u="none" strike="noStrike">
                          <a:solidFill>
                            <a:srgbClr val="000000"/>
                          </a:solidFill>
                          <a:effectLst/>
                          <a:latin typeface="Arial" panose="020B0604020202020204" pitchFamily="34" charset="0"/>
                        </a:rPr>
                        <a:t>Nestlé</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Industria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7405623"/>
                  </a:ext>
                </a:extLst>
              </a:tr>
              <a:tr h="141766">
                <a:tc>
                  <a:txBody>
                    <a:bodyPr/>
                    <a:lstStyle/>
                    <a:p>
                      <a:pPr algn="l" fontAlgn="ctr"/>
                      <a:r>
                        <a:rPr lang="es-CL" sz="600" b="0" i="0" u="none" strike="noStrike">
                          <a:solidFill>
                            <a:srgbClr val="000000"/>
                          </a:solidFill>
                          <a:effectLst/>
                          <a:latin typeface="Calibri" panose="020F0502020204030204" pitchFamily="34" charset="0"/>
                        </a:rPr>
                        <a:t>PepsiCo</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Industria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6889937"/>
                  </a:ext>
                </a:extLst>
              </a:tr>
              <a:tr h="141766">
                <a:tc>
                  <a:txBody>
                    <a:bodyPr/>
                    <a:lstStyle/>
                    <a:p>
                      <a:pPr algn="l" fontAlgn="ctr"/>
                      <a:r>
                        <a:rPr lang="es-CL" sz="600" b="0" i="0" u="none" strike="noStrike">
                          <a:solidFill>
                            <a:srgbClr val="000000"/>
                          </a:solidFill>
                          <a:effectLst/>
                          <a:latin typeface="Calibri" panose="020F0502020204030204" pitchFamily="34" charset="0"/>
                        </a:rPr>
                        <a:t>Polpaico</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Industria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9532720"/>
                  </a:ext>
                </a:extLst>
              </a:tr>
              <a:tr h="141766">
                <a:tc>
                  <a:txBody>
                    <a:bodyPr/>
                    <a:lstStyle/>
                    <a:p>
                      <a:pPr algn="l" fontAlgn="ctr"/>
                      <a:r>
                        <a:rPr lang="es-CL" sz="600" b="0" i="0" u="none" strike="noStrike">
                          <a:solidFill>
                            <a:srgbClr val="000000"/>
                          </a:solidFill>
                          <a:effectLst/>
                          <a:latin typeface="Calibri" panose="020F0502020204030204" pitchFamily="34" charset="0"/>
                        </a:rPr>
                        <a:t>SKY</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Industria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0764421"/>
                  </a:ext>
                </a:extLst>
              </a:tr>
              <a:tr h="141766">
                <a:tc>
                  <a:txBody>
                    <a:bodyPr/>
                    <a:lstStyle/>
                    <a:p>
                      <a:pPr algn="l" fontAlgn="ctr"/>
                      <a:r>
                        <a:rPr lang="es-CL" sz="600" b="0" i="0" u="none" strike="noStrike">
                          <a:solidFill>
                            <a:srgbClr val="000000"/>
                          </a:solidFill>
                          <a:effectLst/>
                          <a:latin typeface="Calibri" panose="020F0502020204030204" pitchFamily="34" charset="0"/>
                        </a:rPr>
                        <a:t>Sociedad Nacional de Agricultura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Industria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76045"/>
                  </a:ext>
                </a:extLst>
              </a:tr>
              <a:tr h="141766">
                <a:tc>
                  <a:txBody>
                    <a:bodyPr/>
                    <a:lstStyle/>
                    <a:p>
                      <a:pPr algn="l" fontAlgn="ctr"/>
                      <a:r>
                        <a:rPr lang="es-CL" sz="600" b="0" i="0" u="none" strike="noStrike">
                          <a:solidFill>
                            <a:srgbClr val="000000"/>
                          </a:solidFill>
                          <a:effectLst/>
                          <a:latin typeface="Calibri" panose="020F0502020204030204" pitchFamily="34" charset="0"/>
                        </a:rPr>
                        <a:t>SOFOFA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Industria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1759110"/>
                  </a:ext>
                </a:extLst>
              </a:tr>
              <a:tr h="141766">
                <a:tc>
                  <a:txBody>
                    <a:bodyPr/>
                    <a:lstStyle/>
                    <a:p>
                      <a:pPr algn="l" fontAlgn="ctr"/>
                      <a:r>
                        <a:rPr lang="es-CL" sz="600" b="0" i="0" u="none" strike="noStrike">
                          <a:solidFill>
                            <a:srgbClr val="000000"/>
                          </a:solidFill>
                          <a:effectLst/>
                          <a:latin typeface="Calibri" panose="020F0502020204030204" pitchFamily="34" charset="0"/>
                        </a:rPr>
                        <a:t>Valor Minero</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Industria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0113046"/>
                  </a:ext>
                </a:extLst>
              </a:tr>
              <a:tr h="141766">
                <a:tc>
                  <a:txBody>
                    <a:bodyPr/>
                    <a:lstStyle/>
                    <a:p>
                      <a:pPr algn="l" fontAlgn="ctr"/>
                      <a:r>
                        <a:rPr lang="es-CL" sz="600" b="0" i="0" u="none" strike="noStrike">
                          <a:solidFill>
                            <a:srgbClr val="000000"/>
                          </a:solidFill>
                          <a:effectLst/>
                          <a:latin typeface="Calibri" panose="020F0502020204030204" pitchFamily="34" charset="0"/>
                        </a:rPr>
                        <a:t>Viña Concha y Toro</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Industria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5223610"/>
                  </a:ext>
                </a:extLst>
              </a:tr>
              <a:tr h="141766">
                <a:tc>
                  <a:txBody>
                    <a:bodyPr/>
                    <a:lstStyle/>
                    <a:p>
                      <a:pPr algn="l" fontAlgn="ctr"/>
                      <a:r>
                        <a:rPr lang="es-CL" sz="600" b="0" i="0" u="none" strike="noStrike">
                          <a:solidFill>
                            <a:srgbClr val="000000"/>
                          </a:solidFill>
                          <a:effectLst/>
                          <a:latin typeface="Calibri" panose="020F0502020204030204" pitchFamily="34" charset="0"/>
                        </a:rPr>
                        <a:t>Viña Cousiño Macul</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Industria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9796112"/>
                  </a:ext>
                </a:extLst>
              </a:tr>
              <a:tr h="141766">
                <a:tc>
                  <a:txBody>
                    <a:bodyPr/>
                    <a:lstStyle/>
                    <a:p>
                      <a:pPr algn="l" fontAlgn="ctr"/>
                      <a:r>
                        <a:rPr lang="es-CL" sz="600" b="0" i="0" u="none" strike="noStrike">
                          <a:solidFill>
                            <a:srgbClr val="000000"/>
                          </a:solidFill>
                          <a:effectLst/>
                          <a:latin typeface="Calibri" panose="020F0502020204030204" pitchFamily="34" charset="0"/>
                        </a:rPr>
                        <a:t>Viña Garcés Silva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Industria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6013723"/>
                  </a:ext>
                </a:extLst>
              </a:tr>
              <a:tr h="141766">
                <a:tc>
                  <a:txBody>
                    <a:bodyPr/>
                    <a:lstStyle/>
                    <a:p>
                      <a:pPr algn="l" fontAlgn="ctr"/>
                      <a:r>
                        <a:rPr lang="es-CL" sz="600" b="0" i="0" u="none" strike="noStrike">
                          <a:solidFill>
                            <a:srgbClr val="000000"/>
                          </a:solidFill>
                          <a:effectLst/>
                          <a:latin typeface="Calibri" panose="020F0502020204030204" pitchFamily="34" charset="0"/>
                        </a:rPr>
                        <a:t>Viña Miguel Torres</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Industria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4996156"/>
                  </a:ext>
                </a:extLst>
              </a:tr>
              <a:tr h="141766">
                <a:tc>
                  <a:txBody>
                    <a:bodyPr/>
                    <a:lstStyle/>
                    <a:p>
                      <a:pPr algn="l" fontAlgn="ctr"/>
                      <a:r>
                        <a:rPr lang="es-CL" sz="600" b="0" i="0" u="none" strike="noStrike">
                          <a:solidFill>
                            <a:srgbClr val="000000"/>
                          </a:solidFill>
                          <a:effectLst/>
                          <a:latin typeface="Calibri" panose="020F0502020204030204" pitchFamily="34" charset="0"/>
                        </a:rPr>
                        <a:t>Viña Santa Rita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Industria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2486100"/>
                  </a:ext>
                </a:extLst>
              </a:tr>
              <a:tr h="141766">
                <a:tc>
                  <a:txBody>
                    <a:bodyPr/>
                    <a:lstStyle/>
                    <a:p>
                      <a:pPr algn="l" fontAlgn="ctr"/>
                      <a:r>
                        <a:rPr lang="es-CL" sz="600" b="0" i="0" u="none" strike="noStrike">
                          <a:solidFill>
                            <a:srgbClr val="000000"/>
                          </a:solidFill>
                          <a:effectLst/>
                          <a:latin typeface="Calibri" panose="020F0502020204030204" pitchFamily="34" charset="0"/>
                        </a:rPr>
                        <a:t>Wine of Chile</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Industria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1124229"/>
                  </a:ext>
                </a:extLst>
              </a:tr>
              <a:tr h="141766">
                <a:tc>
                  <a:txBody>
                    <a:bodyPr/>
                    <a:lstStyle/>
                    <a:p>
                      <a:pPr algn="l" fontAlgn="ctr"/>
                      <a:r>
                        <a:rPr lang="es-CL" sz="600" b="0" i="0" u="none" strike="noStrike">
                          <a:solidFill>
                            <a:srgbClr val="000000"/>
                          </a:solidFill>
                          <a:effectLst/>
                          <a:latin typeface="Calibri" panose="020F0502020204030204" pitchFamily="34" charset="0"/>
                        </a:rPr>
                        <a:t>WOM</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Industria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9044391"/>
                  </a:ext>
                </a:extLst>
              </a:tr>
              <a:tr h="141766">
                <a:tc>
                  <a:txBody>
                    <a:bodyPr/>
                    <a:lstStyle/>
                    <a:p>
                      <a:pPr algn="l" fontAlgn="ctr"/>
                      <a:r>
                        <a:rPr lang="es-CL" sz="600" b="0" i="0" u="none" strike="noStrike">
                          <a:solidFill>
                            <a:srgbClr val="000000"/>
                          </a:solidFill>
                          <a:effectLst/>
                          <a:latin typeface="Calibri" panose="020F0502020204030204" pitchFamily="34" charset="0"/>
                        </a:rPr>
                        <a:t>Agua Capital</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Internacional</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3652474"/>
                  </a:ext>
                </a:extLst>
              </a:tr>
              <a:tr h="141766">
                <a:tc>
                  <a:txBody>
                    <a:bodyPr/>
                    <a:lstStyle/>
                    <a:p>
                      <a:pPr algn="l" fontAlgn="ctr"/>
                      <a:r>
                        <a:rPr lang="es-MX" sz="500" b="0" i="0" u="none" strike="noStrike">
                          <a:solidFill>
                            <a:srgbClr val="000000"/>
                          </a:solidFill>
                          <a:effectLst/>
                          <a:latin typeface="Arial" panose="020B0604020202020204" pitchFamily="34" charset="0"/>
                        </a:rPr>
                        <a:t>Alianza Latinoamericana de Fondos de Agua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Internacional</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1651349"/>
                  </a:ext>
                </a:extLst>
              </a:tr>
              <a:tr h="141766">
                <a:tc>
                  <a:txBody>
                    <a:bodyPr/>
                    <a:lstStyle/>
                    <a:p>
                      <a:pPr algn="l" fontAlgn="ctr"/>
                      <a:r>
                        <a:rPr lang="es-CL" sz="600" b="0" i="0" u="none" strike="noStrike">
                          <a:solidFill>
                            <a:srgbClr val="000000"/>
                          </a:solidFill>
                          <a:effectLst/>
                          <a:latin typeface="Calibri" panose="020F0502020204030204" pitchFamily="34" charset="0"/>
                        </a:rPr>
                        <a:t>Aquafondo Lima-Perú</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Internacional</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1880810"/>
                  </a:ext>
                </a:extLst>
              </a:tr>
              <a:tr h="141766">
                <a:tc>
                  <a:txBody>
                    <a:bodyPr/>
                    <a:lstStyle/>
                    <a:p>
                      <a:pPr algn="l" fontAlgn="ctr"/>
                      <a:r>
                        <a:rPr lang="es-MX" sz="600" b="0" i="0" u="none" strike="noStrike">
                          <a:solidFill>
                            <a:srgbClr val="000000"/>
                          </a:solidFill>
                          <a:effectLst/>
                          <a:latin typeface="Calibri" panose="020F0502020204030204" pitchFamily="34" charset="0"/>
                        </a:rPr>
                        <a:t>Asociación Interamericana para la Defensa del Ambiente AIDA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Internacional</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4518957"/>
                  </a:ext>
                </a:extLst>
              </a:tr>
              <a:tr h="141766">
                <a:tc>
                  <a:txBody>
                    <a:bodyPr/>
                    <a:lstStyle/>
                    <a:p>
                      <a:pPr algn="l" fontAlgn="ctr"/>
                      <a:r>
                        <a:rPr lang="es-MX" sz="600" b="0" i="0" u="none" strike="noStrike">
                          <a:solidFill>
                            <a:srgbClr val="000000"/>
                          </a:solidFill>
                          <a:effectLst/>
                          <a:latin typeface="Calibri" panose="020F0502020204030204" pitchFamily="34" charset="0"/>
                        </a:rPr>
                        <a:t>Banco Inter Americano de Desarrollo</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Internacional</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6032803"/>
                  </a:ext>
                </a:extLst>
              </a:tr>
              <a:tr h="141766">
                <a:tc>
                  <a:txBody>
                    <a:bodyPr/>
                    <a:lstStyle/>
                    <a:p>
                      <a:pPr algn="l" fontAlgn="ctr"/>
                      <a:r>
                        <a:rPr lang="es-CL" sz="600" b="0" i="0" u="none" strike="noStrike">
                          <a:solidFill>
                            <a:srgbClr val="000000"/>
                          </a:solidFill>
                          <a:effectLst/>
                          <a:latin typeface="Calibri" panose="020F0502020204030204" pitchFamily="34" charset="0"/>
                        </a:rPr>
                        <a:t>Cepal</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Internacional</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7562253"/>
                  </a:ext>
                </a:extLst>
              </a:tr>
              <a:tr h="141766">
                <a:tc>
                  <a:txBody>
                    <a:bodyPr/>
                    <a:lstStyle/>
                    <a:p>
                      <a:pPr algn="l" fontAlgn="ctr"/>
                      <a:r>
                        <a:rPr lang="es-CL" sz="600" b="0" i="0" u="none" strike="noStrike">
                          <a:solidFill>
                            <a:srgbClr val="000000"/>
                          </a:solidFill>
                          <a:effectLst/>
                          <a:latin typeface="Calibri" panose="020F0502020204030204" pitchFamily="34" charset="0"/>
                        </a:rPr>
                        <a:t>Conagua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Internacional</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2648459"/>
                  </a:ext>
                </a:extLst>
              </a:tr>
              <a:tr h="141766">
                <a:tc>
                  <a:txBody>
                    <a:bodyPr/>
                    <a:lstStyle/>
                    <a:p>
                      <a:pPr algn="l" fontAlgn="ctr"/>
                      <a:r>
                        <a:rPr lang="es-MX" sz="600" b="0" i="0" u="none" strike="noStrike">
                          <a:solidFill>
                            <a:srgbClr val="000000"/>
                          </a:solidFill>
                          <a:effectLst/>
                          <a:latin typeface="Calibri" panose="020F0502020204030204" pitchFamily="34" charset="0"/>
                        </a:rPr>
                        <a:t>Consejo de Cuenca Lerma Chapala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Internacional</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1069890"/>
                  </a:ext>
                </a:extLst>
              </a:tr>
              <a:tr h="141766">
                <a:tc>
                  <a:txBody>
                    <a:bodyPr/>
                    <a:lstStyle/>
                    <a:p>
                      <a:pPr algn="l" fontAlgn="ctr"/>
                      <a:r>
                        <a:rPr lang="es-CL" sz="600" b="0" i="0" u="none" strike="noStrike">
                          <a:solidFill>
                            <a:srgbClr val="000000"/>
                          </a:solidFill>
                          <a:effectLst/>
                          <a:latin typeface="Calibri" panose="020F0502020204030204" pitchFamily="34" charset="0"/>
                        </a:rPr>
                        <a:t>Consejo para la Defensa de Recursos Naturales (NRDC)</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Internacional</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4134844"/>
                  </a:ext>
                </a:extLst>
              </a:tr>
              <a:tr h="141766">
                <a:tc>
                  <a:txBody>
                    <a:bodyPr/>
                    <a:lstStyle/>
                    <a:p>
                      <a:pPr algn="l" fontAlgn="ctr"/>
                      <a:r>
                        <a:rPr lang="es-CL" sz="600" b="0" i="0" u="none" strike="noStrike">
                          <a:solidFill>
                            <a:srgbClr val="000000"/>
                          </a:solidFill>
                          <a:effectLst/>
                          <a:latin typeface="Calibri" panose="020F0502020204030204" pitchFamily="34" charset="0"/>
                        </a:rPr>
                        <a:t>Embajada Estados Unidos</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Internacional</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4840358"/>
                  </a:ext>
                </a:extLst>
              </a:tr>
              <a:tr h="141766">
                <a:tc>
                  <a:txBody>
                    <a:bodyPr/>
                    <a:lstStyle/>
                    <a:p>
                      <a:pPr algn="l" fontAlgn="ctr"/>
                      <a:r>
                        <a:rPr lang="es-CL" sz="600" b="0" i="0" u="none" strike="noStrike">
                          <a:solidFill>
                            <a:srgbClr val="000000"/>
                          </a:solidFill>
                          <a:effectLst/>
                          <a:latin typeface="Calibri" panose="020F0502020204030204" pitchFamily="34" charset="0"/>
                        </a:rPr>
                        <a:t>Embajada Países Bajos</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Internacional</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929490"/>
                  </a:ext>
                </a:extLst>
              </a:tr>
              <a:tr h="141766">
                <a:tc>
                  <a:txBody>
                    <a:bodyPr/>
                    <a:lstStyle/>
                    <a:p>
                      <a:pPr algn="l" fontAlgn="ctr"/>
                      <a:r>
                        <a:rPr lang="es-MX" sz="600" b="0" i="0" u="none" strike="noStrike">
                          <a:solidFill>
                            <a:srgbClr val="000000"/>
                          </a:solidFill>
                          <a:effectLst/>
                          <a:latin typeface="Calibri" panose="020F0502020204030204" pitchFamily="34" charset="0"/>
                        </a:rPr>
                        <a:t>Fondo de Agua Manantial de Pubenza- Popayán</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Internacional</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5998817"/>
                  </a:ext>
                </a:extLst>
              </a:tr>
              <a:tr h="141766">
                <a:tc>
                  <a:txBody>
                    <a:bodyPr/>
                    <a:lstStyle/>
                    <a:p>
                      <a:pPr algn="l" fontAlgn="ctr"/>
                      <a:r>
                        <a:rPr lang="es-MX" sz="600" b="0" i="0" u="none" strike="noStrike">
                          <a:solidFill>
                            <a:srgbClr val="000000"/>
                          </a:solidFill>
                          <a:effectLst/>
                          <a:latin typeface="Calibri" panose="020F0502020204030204" pitchFamily="34" charset="0"/>
                        </a:rPr>
                        <a:t>Fondo de Agua para el desarrollo de Zacatecas</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Internacional</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9628325"/>
                  </a:ext>
                </a:extLst>
              </a:tr>
              <a:tr h="141766">
                <a:tc>
                  <a:txBody>
                    <a:bodyPr/>
                    <a:lstStyle/>
                    <a:p>
                      <a:pPr algn="l" fontAlgn="ctr"/>
                      <a:r>
                        <a:rPr lang="es-MX" sz="600" b="0" i="0" u="none" strike="noStrike">
                          <a:solidFill>
                            <a:srgbClr val="000000"/>
                          </a:solidFill>
                          <a:effectLst/>
                          <a:latin typeface="Calibri" panose="020F0502020204030204" pitchFamily="34" charset="0"/>
                        </a:rPr>
                        <a:t>Fondo de Agua Región Metropolitana de Bucaramanga y Soto Norte</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Internacional</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014443"/>
                  </a:ext>
                </a:extLst>
              </a:tr>
              <a:tr h="141766">
                <a:tc>
                  <a:txBody>
                    <a:bodyPr/>
                    <a:lstStyle/>
                    <a:p>
                      <a:pPr algn="l" fontAlgn="ctr"/>
                      <a:r>
                        <a:rPr lang="es-MX" sz="600" b="0" i="0" u="none" strike="noStrike">
                          <a:solidFill>
                            <a:srgbClr val="000000"/>
                          </a:solidFill>
                          <a:effectLst/>
                          <a:latin typeface="Calibri" panose="020F0502020204030204" pitchFamily="34" charset="0"/>
                        </a:rPr>
                        <a:t>Secretaría de Medio Ambiente de la Ciudad de México</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Internacional</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4514826"/>
                  </a:ext>
                </a:extLst>
              </a:tr>
              <a:tr h="141766">
                <a:tc>
                  <a:txBody>
                    <a:bodyPr/>
                    <a:lstStyle/>
                    <a:p>
                      <a:pPr algn="l" fontAlgn="ctr"/>
                      <a:r>
                        <a:rPr lang="es-CL" sz="600" b="0" i="0" u="none" strike="noStrike">
                          <a:solidFill>
                            <a:srgbClr val="000000"/>
                          </a:solidFill>
                          <a:effectLst/>
                          <a:latin typeface="Calibri" panose="020F0502020204030204" pitchFamily="34" charset="0"/>
                        </a:rPr>
                        <a:t>UNAM</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Internacional</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5106492"/>
                  </a:ext>
                </a:extLst>
              </a:tr>
              <a:tr h="141766">
                <a:tc>
                  <a:txBody>
                    <a:bodyPr/>
                    <a:lstStyle/>
                    <a:p>
                      <a:pPr algn="l" fontAlgn="ctr"/>
                      <a:r>
                        <a:rPr lang="es-CL" sz="600" b="0" i="0" u="none" strike="noStrike">
                          <a:solidFill>
                            <a:srgbClr val="000000"/>
                          </a:solidFill>
                          <a:effectLst/>
                          <a:latin typeface="Calibri" panose="020F0502020204030204" pitchFamily="34" charset="0"/>
                        </a:rPr>
                        <a:t>Veolia Ecuador</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Internacional</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7119456"/>
                  </a:ext>
                </a:extLst>
              </a:tr>
              <a:tr h="141766">
                <a:tc>
                  <a:txBody>
                    <a:bodyPr/>
                    <a:lstStyle/>
                    <a:p>
                      <a:pPr algn="l" fontAlgn="ctr"/>
                      <a:r>
                        <a:rPr lang="es-CL" sz="600" b="0" i="0" u="none" strike="noStrike">
                          <a:solidFill>
                            <a:srgbClr val="000000"/>
                          </a:solidFill>
                          <a:effectLst/>
                          <a:latin typeface="Calibri" panose="020F0502020204030204" pitchFamily="34" charset="0"/>
                        </a:rPr>
                        <a:t>Agenda Sustentable</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Medios</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9118870"/>
                  </a:ext>
                </a:extLst>
              </a:tr>
              <a:tr h="141766">
                <a:tc>
                  <a:txBody>
                    <a:bodyPr/>
                    <a:lstStyle/>
                    <a:p>
                      <a:pPr algn="l" fontAlgn="ctr"/>
                      <a:r>
                        <a:rPr lang="es-CL" sz="600" b="0" i="0" u="none" strike="noStrike">
                          <a:solidFill>
                            <a:srgbClr val="000000"/>
                          </a:solidFill>
                          <a:effectLst/>
                          <a:latin typeface="Calibri" panose="020F0502020204030204" pitchFamily="34" charset="0"/>
                        </a:rPr>
                        <a:t>C13</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Medios</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549743"/>
                  </a:ext>
                </a:extLst>
              </a:tr>
              <a:tr h="141766">
                <a:tc>
                  <a:txBody>
                    <a:bodyPr/>
                    <a:lstStyle/>
                    <a:p>
                      <a:pPr algn="l" fontAlgn="ctr"/>
                      <a:r>
                        <a:rPr lang="es-CL" sz="600" b="0" i="0" u="none" strike="noStrike">
                          <a:solidFill>
                            <a:srgbClr val="000000"/>
                          </a:solidFill>
                          <a:effectLst/>
                          <a:latin typeface="Calibri" panose="020F0502020204030204" pitchFamily="34" charset="0"/>
                        </a:rPr>
                        <a:t>Chilevisión</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Medios</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5714203"/>
                  </a:ext>
                </a:extLst>
              </a:tr>
              <a:tr h="141766">
                <a:tc>
                  <a:txBody>
                    <a:bodyPr/>
                    <a:lstStyle/>
                    <a:p>
                      <a:pPr algn="l" fontAlgn="ctr"/>
                      <a:r>
                        <a:rPr lang="es-CL" sz="600" b="0" i="0" u="none" strike="noStrike">
                          <a:solidFill>
                            <a:srgbClr val="000000"/>
                          </a:solidFill>
                          <a:effectLst/>
                          <a:latin typeface="Calibri" panose="020F0502020204030204" pitchFamily="34" charset="0"/>
                        </a:rPr>
                        <a:t>CNN</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Medios</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9480778"/>
                  </a:ext>
                </a:extLst>
              </a:tr>
              <a:tr h="141766">
                <a:tc>
                  <a:txBody>
                    <a:bodyPr/>
                    <a:lstStyle/>
                    <a:p>
                      <a:pPr algn="l" fontAlgn="ctr"/>
                      <a:r>
                        <a:rPr lang="es-CL" sz="600" b="0" i="0" u="none" strike="noStrike">
                          <a:solidFill>
                            <a:srgbClr val="000000"/>
                          </a:solidFill>
                          <a:effectLst/>
                          <a:latin typeface="Calibri" panose="020F0502020204030204" pitchFamily="34" charset="0"/>
                        </a:rPr>
                        <a:t>DIario Financiero</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dirty="0">
                          <a:solidFill>
                            <a:srgbClr val="000000"/>
                          </a:solidFill>
                          <a:effectLst/>
                          <a:latin typeface="Calibri" panose="020F0502020204030204" pitchFamily="34" charset="0"/>
                        </a:rPr>
                        <a:t>Medios</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9679445"/>
                  </a:ext>
                </a:extLst>
              </a:tr>
            </a:tbl>
          </a:graphicData>
        </a:graphic>
      </p:graphicFrame>
    </p:spTree>
    <p:extLst>
      <p:ext uri="{BB962C8B-B14F-4D97-AF65-F5344CB8AC3E}">
        <p14:creationId xmlns:p14="http://schemas.microsoft.com/office/powerpoint/2010/main" val="12286647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280;p9">
            <a:extLst>
              <a:ext uri="{FF2B5EF4-FFF2-40B4-BE49-F238E27FC236}">
                <a16:creationId xmlns:a16="http://schemas.microsoft.com/office/drawing/2014/main" id="{07C7131B-006B-39CE-0E04-A7102AB84A52}"/>
              </a:ext>
            </a:extLst>
          </p:cNvPr>
          <p:cNvGrpSpPr/>
          <p:nvPr/>
        </p:nvGrpSpPr>
        <p:grpSpPr>
          <a:xfrm>
            <a:off x="5422900" y="7861300"/>
            <a:ext cx="1320800" cy="1168948"/>
            <a:chOff x="10112187" y="677373"/>
            <a:chExt cx="2162287" cy="2163376"/>
          </a:xfrm>
        </p:grpSpPr>
        <p:sp>
          <p:nvSpPr>
            <p:cNvPr id="5" name="Google Shape;281;p9">
              <a:extLst>
                <a:ext uri="{FF2B5EF4-FFF2-40B4-BE49-F238E27FC236}">
                  <a16:creationId xmlns:a16="http://schemas.microsoft.com/office/drawing/2014/main" id="{21105E18-362A-A9E5-2187-5F4F7361EDDB}"/>
                </a:ext>
              </a:extLst>
            </p:cNvPr>
            <p:cNvSpPr/>
            <p:nvPr/>
          </p:nvSpPr>
          <p:spPr>
            <a:xfrm rot="-2738524">
              <a:off x="10411435" y="1011508"/>
              <a:ext cx="1563792" cy="1495106"/>
            </a:xfrm>
            <a:prstGeom prst="teardrop">
              <a:avLst>
                <a:gd name="adj" fmla="val 128605"/>
              </a:avLst>
            </a:prstGeom>
            <a:solidFill>
              <a:schemeClr val="lt1"/>
            </a:solid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pic>
          <p:nvPicPr>
            <p:cNvPr id="6" name="Google Shape;282;p9" descr="Logotipo, nombre de la empresa&#10;&#10;Descripción generada automáticamente">
              <a:extLst>
                <a:ext uri="{FF2B5EF4-FFF2-40B4-BE49-F238E27FC236}">
                  <a16:creationId xmlns:a16="http://schemas.microsoft.com/office/drawing/2014/main" id="{6BBB442E-5DB5-E10E-595C-0E97D8BC5C9C}"/>
                </a:ext>
              </a:extLst>
            </p:cNvPr>
            <p:cNvPicPr preferRelativeResize="0"/>
            <p:nvPr/>
          </p:nvPicPr>
          <p:blipFill rotWithShape="1">
            <a:blip r:embed="rId2">
              <a:alphaModFix/>
            </a:blip>
            <a:srcRect/>
            <a:stretch/>
          </p:blipFill>
          <p:spPr>
            <a:xfrm>
              <a:off x="10467190" y="1058082"/>
              <a:ext cx="1445110" cy="1157032"/>
            </a:xfrm>
            <a:prstGeom prst="rect">
              <a:avLst/>
            </a:prstGeom>
            <a:noFill/>
            <a:ln>
              <a:noFill/>
            </a:ln>
          </p:spPr>
        </p:pic>
      </p:grpSp>
      <p:sp>
        <p:nvSpPr>
          <p:cNvPr id="7" name="AutoShape 2">
            <a:extLst>
              <a:ext uri="{FF2B5EF4-FFF2-40B4-BE49-F238E27FC236}">
                <a16:creationId xmlns:a16="http://schemas.microsoft.com/office/drawing/2014/main" id="{E389AC22-6615-0F72-07CC-0726E5169328}"/>
              </a:ext>
            </a:extLst>
          </p:cNvPr>
          <p:cNvSpPr>
            <a:spLocks noChangeAspect="1" noChangeArrowheads="1"/>
          </p:cNvSpPr>
          <p:nvPr/>
        </p:nvSpPr>
        <p:spPr bwMode="auto">
          <a:xfrm>
            <a:off x="3276600" y="4419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10" name="CuadroTexto 9">
            <a:extLst>
              <a:ext uri="{FF2B5EF4-FFF2-40B4-BE49-F238E27FC236}">
                <a16:creationId xmlns:a16="http://schemas.microsoft.com/office/drawing/2014/main" id="{73176C6B-8B8B-A22E-098F-9A958C786F0C}"/>
              </a:ext>
            </a:extLst>
          </p:cNvPr>
          <p:cNvSpPr txBox="1"/>
          <p:nvPr/>
        </p:nvSpPr>
        <p:spPr>
          <a:xfrm>
            <a:off x="135346" y="8657771"/>
            <a:ext cx="463588" cy="369332"/>
          </a:xfrm>
          <a:prstGeom prst="rect">
            <a:avLst/>
          </a:prstGeom>
          <a:noFill/>
        </p:spPr>
        <p:txBody>
          <a:bodyPr wrap="none" rtlCol="0">
            <a:spAutoFit/>
          </a:bodyPr>
          <a:lstStyle/>
          <a:p>
            <a:r>
              <a:rPr lang="es-CL" dirty="0">
                <a:solidFill>
                  <a:srgbClr val="0070C0"/>
                </a:solidFill>
                <a:latin typeface="Montserrat SemiBold" panose="00000700000000000000" pitchFamily="2" charset="0"/>
              </a:rPr>
              <a:t>36</a:t>
            </a:r>
          </a:p>
        </p:txBody>
      </p:sp>
      <p:sp>
        <p:nvSpPr>
          <p:cNvPr id="3" name="CuadroTexto 2">
            <a:extLst>
              <a:ext uri="{FF2B5EF4-FFF2-40B4-BE49-F238E27FC236}">
                <a16:creationId xmlns:a16="http://schemas.microsoft.com/office/drawing/2014/main" id="{A4DB4F96-0886-BC03-872B-C034CFB2FDD5}"/>
              </a:ext>
            </a:extLst>
          </p:cNvPr>
          <p:cNvSpPr txBox="1"/>
          <p:nvPr/>
        </p:nvSpPr>
        <p:spPr>
          <a:xfrm>
            <a:off x="736864" y="265521"/>
            <a:ext cx="4817094" cy="646331"/>
          </a:xfrm>
          <a:prstGeom prst="rect">
            <a:avLst/>
          </a:prstGeom>
          <a:noFill/>
        </p:spPr>
        <p:txBody>
          <a:bodyPr wrap="square" rtlCol="0">
            <a:spAutoFit/>
          </a:bodyPr>
          <a:lstStyle/>
          <a:p>
            <a:endParaRPr lang="es-MX" sz="1200" dirty="0">
              <a:solidFill>
                <a:srgbClr val="0070C0"/>
              </a:solidFill>
              <a:latin typeface="Montserrat Light" panose="00000400000000000000" pitchFamily="2" charset="0"/>
            </a:endParaRPr>
          </a:p>
          <a:p>
            <a:r>
              <a:rPr lang="es-MX" sz="1200" b="1" dirty="0">
                <a:solidFill>
                  <a:srgbClr val="0070C0"/>
                </a:solidFill>
                <a:latin typeface="Montserrat Light" panose="00000400000000000000" pitchFamily="2" charset="0"/>
              </a:rPr>
              <a:t>Identificación de actores relevantes, por grupo de interés </a:t>
            </a:r>
          </a:p>
          <a:p>
            <a:r>
              <a:rPr lang="es-MX" sz="1200" dirty="0">
                <a:solidFill>
                  <a:srgbClr val="0070C0"/>
                </a:solidFill>
                <a:latin typeface="Montserrat Light" panose="00000400000000000000" pitchFamily="2" charset="0"/>
              </a:rPr>
              <a:t>	</a:t>
            </a:r>
            <a:endParaRPr lang="es-MX" sz="1400" dirty="0">
              <a:solidFill>
                <a:srgbClr val="0070C0"/>
              </a:solidFill>
              <a:latin typeface="Montserrat Light" panose="00000400000000000000" pitchFamily="2" charset="0"/>
            </a:endParaRPr>
          </a:p>
        </p:txBody>
      </p:sp>
      <p:graphicFrame>
        <p:nvGraphicFramePr>
          <p:cNvPr id="2" name="Tabla 1">
            <a:extLst>
              <a:ext uri="{FF2B5EF4-FFF2-40B4-BE49-F238E27FC236}">
                <a16:creationId xmlns:a16="http://schemas.microsoft.com/office/drawing/2014/main" id="{0E9269CE-3C25-1BAB-6250-2CC3F5564AA2}"/>
              </a:ext>
            </a:extLst>
          </p:cNvPr>
          <p:cNvGraphicFramePr>
            <a:graphicFrameLocks noGrp="1"/>
          </p:cNvGraphicFramePr>
          <p:nvPr>
            <p:extLst>
              <p:ext uri="{D42A27DB-BD31-4B8C-83A1-F6EECF244321}">
                <p14:modId xmlns:p14="http://schemas.microsoft.com/office/powerpoint/2010/main" val="1336173383"/>
              </p:ext>
            </p:extLst>
          </p:nvPr>
        </p:nvGraphicFramePr>
        <p:xfrm>
          <a:off x="893133" y="1058091"/>
          <a:ext cx="4175256" cy="6814000"/>
        </p:xfrm>
        <a:graphic>
          <a:graphicData uri="http://schemas.openxmlformats.org/drawingml/2006/table">
            <a:tbl>
              <a:tblPr/>
              <a:tblGrid>
                <a:gridCol w="3421711">
                  <a:extLst>
                    <a:ext uri="{9D8B030D-6E8A-4147-A177-3AD203B41FA5}">
                      <a16:colId xmlns:a16="http://schemas.microsoft.com/office/drawing/2014/main" val="2564183376"/>
                    </a:ext>
                  </a:extLst>
                </a:gridCol>
                <a:gridCol w="753545">
                  <a:extLst>
                    <a:ext uri="{9D8B030D-6E8A-4147-A177-3AD203B41FA5}">
                      <a16:colId xmlns:a16="http://schemas.microsoft.com/office/drawing/2014/main" val="3273178227"/>
                    </a:ext>
                  </a:extLst>
                </a:gridCol>
              </a:tblGrid>
              <a:tr h="136280">
                <a:tc>
                  <a:txBody>
                    <a:bodyPr/>
                    <a:lstStyle/>
                    <a:p>
                      <a:pPr algn="ctr" fontAlgn="ctr"/>
                      <a:r>
                        <a:rPr lang="es-CL" sz="500" b="1" i="0" u="none" strike="noStrike">
                          <a:solidFill>
                            <a:srgbClr val="000000"/>
                          </a:solidFill>
                          <a:effectLst/>
                          <a:latin typeface="Arial" panose="020B0604020202020204" pitchFamily="34" charset="0"/>
                        </a:rPr>
                        <a:t>Actor</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s-CL" sz="500" b="1" i="0" u="none" strike="noStrike">
                          <a:solidFill>
                            <a:srgbClr val="000000"/>
                          </a:solidFill>
                          <a:effectLst/>
                          <a:latin typeface="Arial" panose="020B0604020202020204" pitchFamily="34" charset="0"/>
                        </a:rPr>
                        <a:t>Sector</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1640701848"/>
                  </a:ext>
                </a:extLst>
              </a:tr>
              <a:tr h="136280">
                <a:tc>
                  <a:txBody>
                    <a:bodyPr/>
                    <a:lstStyle/>
                    <a:p>
                      <a:pPr algn="l" fontAlgn="ctr"/>
                      <a:r>
                        <a:rPr lang="es-CL" sz="600" b="0" i="0" u="none" strike="noStrike">
                          <a:solidFill>
                            <a:srgbClr val="000000"/>
                          </a:solidFill>
                          <a:effectLst/>
                          <a:latin typeface="Calibri" panose="020F0502020204030204" pitchFamily="34" charset="0"/>
                        </a:rPr>
                        <a:t>Diario Sustentable</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Medios</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7468108"/>
                  </a:ext>
                </a:extLst>
              </a:tr>
              <a:tr h="136280">
                <a:tc>
                  <a:txBody>
                    <a:bodyPr/>
                    <a:lstStyle/>
                    <a:p>
                      <a:pPr algn="l" fontAlgn="ctr"/>
                      <a:r>
                        <a:rPr lang="es-CL" sz="600" b="0" i="0" u="none" strike="noStrike">
                          <a:solidFill>
                            <a:srgbClr val="000000"/>
                          </a:solidFill>
                          <a:effectLst/>
                          <a:latin typeface="Calibri" panose="020F0502020204030204" pitchFamily="34" charset="0"/>
                        </a:rPr>
                        <a:t>El Mercurio</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Medios</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7634197"/>
                  </a:ext>
                </a:extLst>
              </a:tr>
              <a:tr h="136280">
                <a:tc>
                  <a:txBody>
                    <a:bodyPr/>
                    <a:lstStyle/>
                    <a:p>
                      <a:pPr algn="l" fontAlgn="ctr"/>
                      <a:r>
                        <a:rPr lang="es-CL" sz="600" b="0" i="0" u="none" strike="noStrike">
                          <a:solidFill>
                            <a:srgbClr val="000000"/>
                          </a:solidFill>
                          <a:effectLst/>
                          <a:latin typeface="Calibri" panose="020F0502020204030204" pitchFamily="34" charset="0"/>
                        </a:rPr>
                        <a:t>El Mostrador</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Medios</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7235856"/>
                  </a:ext>
                </a:extLst>
              </a:tr>
              <a:tr h="136280">
                <a:tc>
                  <a:txBody>
                    <a:bodyPr/>
                    <a:lstStyle/>
                    <a:p>
                      <a:pPr algn="l" fontAlgn="ctr"/>
                      <a:r>
                        <a:rPr lang="es-CL" sz="600" b="0" i="0" u="none" strike="noStrike">
                          <a:solidFill>
                            <a:srgbClr val="000000"/>
                          </a:solidFill>
                          <a:effectLst/>
                          <a:latin typeface="Calibri" panose="020F0502020204030204" pitchFamily="34" charset="0"/>
                        </a:rPr>
                        <a:t>La Segunda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Medios</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5032170"/>
                  </a:ext>
                </a:extLst>
              </a:tr>
              <a:tr h="136280">
                <a:tc>
                  <a:txBody>
                    <a:bodyPr/>
                    <a:lstStyle/>
                    <a:p>
                      <a:pPr algn="l" fontAlgn="ctr"/>
                      <a:r>
                        <a:rPr lang="es-CL" sz="600" b="0" i="0" u="none" strike="noStrike">
                          <a:solidFill>
                            <a:srgbClr val="000000"/>
                          </a:solidFill>
                          <a:effectLst/>
                          <a:latin typeface="Calibri" panose="020F0502020204030204" pitchFamily="34" charset="0"/>
                        </a:rPr>
                        <a:t>La Tercera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Medios</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1640806"/>
                  </a:ext>
                </a:extLst>
              </a:tr>
              <a:tr h="136280">
                <a:tc>
                  <a:txBody>
                    <a:bodyPr/>
                    <a:lstStyle/>
                    <a:p>
                      <a:pPr algn="l" fontAlgn="ctr"/>
                      <a:r>
                        <a:rPr lang="es-CL" sz="500" b="0" i="0" u="none" strike="noStrike">
                          <a:solidFill>
                            <a:srgbClr val="000000"/>
                          </a:solidFill>
                          <a:effectLst/>
                          <a:latin typeface="Arial" panose="020B0604020202020204" pitchFamily="34" charset="0"/>
                        </a:rPr>
                        <a:t>Ladera Sur</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0" i="0" u="none" strike="noStrike">
                          <a:solidFill>
                            <a:srgbClr val="000000"/>
                          </a:solidFill>
                          <a:effectLst/>
                          <a:latin typeface="Arial" panose="020B0604020202020204" pitchFamily="34" charset="0"/>
                        </a:rPr>
                        <a:t>Medios</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3149254"/>
                  </a:ext>
                </a:extLst>
              </a:tr>
              <a:tr h="136280">
                <a:tc>
                  <a:txBody>
                    <a:bodyPr/>
                    <a:lstStyle/>
                    <a:p>
                      <a:pPr algn="l" fontAlgn="ctr"/>
                      <a:r>
                        <a:rPr lang="es-CL" sz="600" b="0" i="0" u="none" strike="noStrike">
                          <a:solidFill>
                            <a:srgbClr val="000000"/>
                          </a:solidFill>
                          <a:effectLst/>
                          <a:latin typeface="Calibri" panose="020F0502020204030204" pitchFamily="34" charset="0"/>
                        </a:rPr>
                        <a:t>Mega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Medios</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3952204"/>
                  </a:ext>
                </a:extLst>
              </a:tr>
              <a:tr h="136280">
                <a:tc>
                  <a:txBody>
                    <a:bodyPr/>
                    <a:lstStyle/>
                    <a:p>
                      <a:pPr algn="l" fontAlgn="ctr"/>
                      <a:r>
                        <a:rPr lang="es-CL" sz="600" b="0" i="0" u="none" strike="noStrike">
                          <a:solidFill>
                            <a:srgbClr val="000000"/>
                          </a:solidFill>
                          <a:effectLst/>
                          <a:latin typeface="Calibri" panose="020F0502020204030204" pitchFamily="34" charset="0"/>
                        </a:rPr>
                        <a:t>País Circular</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Medios</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4802516"/>
                  </a:ext>
                </a:extLst>
              </a:tr>
              <a:tr h="136280">
                <a:tc>
                  <a:txBody>
                    <a:bodyPr/>
                    <a:lstStyle/>
                    <a:p>
                      <a:pPr algn="l" fontAlgn="ctr"/>
                      <a:r>
                        <a:rPr lang="es-CL" sz="600" b="0" i="0" u="none" strike="noStrike">
                          <a:solidFill>
                            <a:srgbClr val="000000"/>
                          </a:solidFill>
                          <a:effectLst/>
                          <a:latin typeface="Calibri" panose="020F0502020204030204" pitchFamily="34" charset="0"/>
                        </a:rPr>
                        <a:t>Radio Agricultura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Medios</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6131502"/>
                  </a:ext>
                </a:extLst>
              </a:tr>
              <a:tr h="136280">
                <a:tc>
                  <a:txBody>
                    <a:bodyPr/>
                    <a:lstStyle/>
                    <a:p>
                      <a:pPr algn="l" fontAlgn="ctr"/>
                      <a:r>
                        <a:rPr lang="es-CL" sz="600" b="0" i="0" u="none" strike="noStrike">
                          <a:solidFill>
                            <a:srgbClr val="000000"/>
                          </a:solidFill>
                          <a:effectLst/>
                          <a:latin typeface="Calibri" panose="020F0502020204030204" pitchFamily="34" charset="0"/>
                        </a:rPr>
                        <a:t>Radio Bio Bio</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Medios</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7475589"/>
                  </a:ext>
                </a:extLst>
              </a:tr>
              <a:tr h="136280">
                <a:tc>
                  <a:txBody>
                    <a:bodyPr/>
                    <a:lstStyle/>
                    <a:p>
                      <a:pPr algn="l" fontAlgn="ctr"/>
                      <a:r>
                        <a:rPr lang="es-CL" sz="600" b="0" i="0" u="none" strike="noStrike">
                          <a:solidFill>
                            <a:srgbClr val="000000"/>
                          </a:solidFill>
                          <a:effectLst/>
                          <a:latin typeface="Calibri" panose="020F0502020204030204" pitchFamily="34" charset="0"/>
                        </a:rPr>
                        <a:t>Radio Cooperarativa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Medios</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4139969"/>
                  </a:ext>
                </a:extLst>
              </a:tr>
              <a:tr h="136280">
                <a:tc>
                  <a:txBody>
                    <a:bodyPr/>
                    <a:lstStyle/>
                    <a:p>
                      <a:pPr algn="l" fontAlgn="ctr"/>
                      <a:r>
                        <a:rPr lang="es-CL" sz="600" b="0" i="0" u="none" strike="noStrike">
                          <a:solidFill>
                            <a:srgbClr val="000000"/>
                          </a:solidFill>
                          <a:effectLst/>
                          <a:latin typeface="Calibri" panose="020F0502020204030204" pitchFamily="34" charset="0"/>
                        </a:rPr>
                        <a:t>Radio Duna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Medios</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5627253"/>
                  </a:ext>
                </a:extLst>
              </a:tr>
              <a:tr h="136280">
                <a:tc>
                  <a:txBody>
                    <a:bodyPr/>
                    <a:lstStyle/>
                    <a:p>
                      <a:pPr algn="l" fontAlgn="ctr"/>
                      <a:r>
                        <a:rPr lang="es-CL" sz="600" b="0" i="0" u="none" strike="noStrike">
                          <a:solidFill>
                            <a:srgbClr val="000000"/>
                          </a:solidFill>
                          <a:effectLst/>
                          <a:latin typeface="Calibri" panose="020F0502020204030204" pitchFamily="34" charset="0"/>
                        </a:rPr>
                        <a:t>Radio Pauta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Medios</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018730"/>
                  </a:ext>
                </a:extLst>
              </a:tr>
              <a:tr h="136280">
                <a:tc>
                  <a:txBody>
                    <a:bodyPr/>
                    <a:lstStyle/>
                    <a:p>
                      <a:pPr algn="l" fontAlgn="ctr"/>
                      <a:r>
                        <a:rPr lang="es-CL" sz="600" b="0" i="0" u="none" strike="noStrike">
                          <a:solidFill>
                            <a:srgbClr val="000000"/>
                          </a:solidFill>
                          <a:effectLst/>
                          <a:latin typeface="Calibri" panose="020F0502020204030204" pitchFamily="34" charset="0"/>
                        </a:rPr>
                        <a:t>Revista Aqua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Medios</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6473683"/>
                  </a:ext>
                </a:extLst>
              </a:tr>
              <a:tr h="136280">
                <a:tc>
                  <a:txBody>
                    <a:bodyPr/>
                    <a:lstStyle/>
                    <a:p>
                      <a:pPr algn="l" fontAlgn="ctr"/>
                      <a:r>
                        <a:rPr lang="es-CL" sz="600" b="0" i="0" u="none" strike="noStrike">
                          <a:solidFill>
                            <a:srgbClr val="000000"/>
                          </a:solidFill>
                          <a:effectLst/>
                          <a:latin typeface="Calibri" panose="020F0502020204030204" pitchFamily="34" charset="0"/>
                        </a:rPr>
                        <a:t>Revista Domingo</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Medios</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2386004"/>
                  </a:ext>
                </a:extLst>
              </a:tr>
              <a:tr h="136280">
                <a:tc>
                  <a:txBody>
                    <a:bodyPr/>
                    <a:lstStyle/>
                    <a:p>
                      <a:pPr algn="l" fontAlgn="ctr"/>
                      <a:r>
                        <a:rPr lang="es-CL" sz="600" b="0" i="0" u="none" strike="noStrike">
                          <a:solidFill>
                            <a:srgbClr val="000000"/>
                          </a:solidFill>
                          <a:effectLst/>
                          <a:latin typeface="Calibri" panose="020F0502020204030204" pitchFamily="34" charset="0"/>
                        </a:rPr>
                        <a:t>Revista Qué Pasa Online</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Medios</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2681637"/>
                  </a:ext>
                </a:extLst>
              </a:tr>
              <a:tr h="136280">
                <a:tc>
                  <a:txBody>
                    <a:bodyPr/>
                    <a:lstStyle/>
                    <a:p>
                      <a:pPr algn="l" fontAlgn="ctr"/>
                      <a:r>
                        <a:rPr lang="es-CL" sz="600" b="0" i="0" u="none" strike="noStrike">
                          <a:solidFill>
                            <a:srgbClr val="000000"/>
                          </a:solidFill>
                          <a:effectLst/>
                          <a:latin typeface="Calibri" panose="020F0502020204030204" pitchFamily="34" charset="0"/>
                        </a:rPr>
                        <a:t>TVN</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Medios</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1540872"/>
                  </a:ext>
                </a:extLst>
              </a:tr>
              <a:tr h="136280">
                <a:tc>
                  <a:txBody>
                    <a:bodyPr/>
                    <a:lstStyle/>
                    <a:p>
                      <a:pPr algn="l" fontAlgn="ctr"/>
                      <a:r>
                        <a:rPr lang="es-CL" sz="600" b="0" i="0" u="none" strike="noStrike">
                          <a:solidFill>
                            <a:srgbClr val="000000"/>
                          </a:solidFill>
                          <a:effectLst/>
                          <a:latin typeface="Calibri" panose="020F0502020204030204" pitchFamily="34" charset="0"/>
                        </a:rPr>
                        <a:t>Asamblea Constituyente (comisiones atingentes)</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Político/legislativo</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5039053"/>
                  </a:ext>
                </a:extLst>
              </a:tr>
              <a:tr h="136280">
                <a:tc>
                  <a:txBody>
                    <a:bodyPr/>
                    <a:lstStyle/>
                    <a:p>
                      <a:pPr algn="l" fontAlgn="ctr"/>
                      <a:r>
                        <a:rPr lang="es-CL" sz="600" b="0" i="0" u="none" strike="noStrike">
                          <a:solidFill>
                            <a:srgbClr val="000000"/>
                          </a:solidFill>
                          <a:effectLst/>
                          <a:latin typeface="Calibri" panose="020F0502020204030204" pitchFamily="34" charset="0"/>
                        </a:rPr>
                        <a:t>Cámara de Diputados (comisiones atingentes)</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Político/legislativo</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9134506"/>
                  </a:ext>
                </a:extLst>
              </a:tr>
              <a:tr h="136280">
                <a:tc>
                  <a:txBody>
                    <a:bodyPr/>
                    <a:lstStyle/>
                    <a:p>
                      <a:pPr algn="l" fontAlgn="ctr"/>
                      <a:r>
                        <a:rPr lang="es-CL" sz="600" b="0" i="0" u="none" strike="noStrike">
                          <a:solidFill>
                            <a:srgbClr val="000000"/>
                          </a:solidFill>
                          <a:effectLst/>
                          <a:latin typeface="Calibri" panose="020F0502020204030204" pitchFamily="34" charset="0"/>
                        </a:rPr>
                        <a:t>Senado</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Político/legislativo</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3463830"/>
                  </a:ext>
                </a:extLst>
              </a:tr>
              <a:tr h="136280">
                <a:tc>
                  <a:txBody>
                    <a:bodyPr/>
                    <a:lstStyle/>
                    <a:p>
                      <a:pPr algn="l" fontAlgn="ctr"/>
                      <a:r>
                        <a:rPr lang="es-MX" sz="600" b="0" i="0" u="none" strike="noStrike">
                          <a:solidFill>
                            <a:srgbClr val="000000"/>
                          </a:solidFill>
                          <a:effectLst/>
                          <a:latin typeface="Calibri" panose="020F0502020204030204" pitchFamily="34" charset="0"/>
                        </a:rPr>
                        <a:t>Agencia de Sostenibilidad y Cambio Climático (ASCC)</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Público</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2519755"/>
                  </a:ext>
                </a:extLst>
              </a:tr>
              <a:tr h="136280">
                <a:tc>
                  <a:txBody>
                    <a:bodyPr/>
                    <a:lstStyle/>
                    <a:p>
                      <a:pPr algn="l" fontAlgn="ctr"/>
                      <a:r>
                        <a:rPr lang="es-MX" sz="600" b="0" i="0" u="none" strike="noStrike">
                          <a:solidFill>
                            <a:srgbClr val="000000"/>
                          </a:solidFill>
                          <a:effectLst/>
                          <a:latin typeface="Calibri" panose="020F0502020204030204" pitchFamily="34" charset="0"/>
                        </a:rPr>
                        <a:t>Asociación de Municipalidades para la Sustentabilidad Ambiental AMUSA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Público</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8587453"/>
                  </a:ext>
                </a:extLst>
              </a:tr>
              <a:tr h="136280">
                <a:tc>
                  <a:txBody>
                    <a:bodyPr/>
                    <a:lstStyle/>
                    <a:p>
                      <a:pPr algn="l" fontAlgn="ctr"/>
                      <a:r>
                        <a:rPr lang="es-MX" sz="500" b="0" i="0" u="none" strike="noStrike">
                          <a:solidFill>
                            <a:srgbClr val="000000"/>
                          </a:solidFill>
                          <a:effectLst/>
                          <a:latin typeface="Arial" panose="020B0604020202020204" pitchFamily="34" charset="0"/>
                        </a:rPr>
                        <a:t>Asociación de Municipios Rurales AMUR</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Público</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2132758"/>
                  </a:ext>
                </a:extLst>
              </a:tr>
              <a:tr h="136280">
                <a:tc>
                  <a:txBody>
                    <a:bodyPr/>
                    <a:lstStyle/>
                    <a:p>
                      <a:pPr algn="l" fontAlgn="ctr"/>
                      <a:r>
                        <a:rPr lang="es-MX" sz="600" b="0" i="0" u="none" strike="noStrike">
                          <a:solidFill>
                            <a:srgbClr val="000000"/>
                          </a:solidFill>
                          <a:effectLst/>
                          <a:latin typeface="Calibri" panose="020F0502020204030204" pitchFamily="34" charset="0"/>
                        </a:rPr>
                        <a:t>Comisión Nacional de Riego CNR, Ministerio de Agricultura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Público</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6754551"/>
                  </a:ext>
                </a:extLst>
              </a:tr>
              <a:tr h="136280">
                <a:tc>
                  <a:txBody>
                    <a:bodyPr/>
                    <a:lstStyle/>
                    <a:p>
                      <a:pPr algn="l" fontAlgn="ctr"/>
                      <a:r>
                        <a:rPr lang="es-CL" sz="600" b="0" i="0" u="none" strike="noStrike">
                          <a:solidFill>
                            <a:srgbClr val="000000"/>
                          </a:solidFill>
                          <a:effectLst/>
                          <a:latin typeface="Calibri" panose="020F0502020204030204" pitchFamily="34" charset="0"/>
                        </a:rPr>
                        <a:t>Consejo de producción limpia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Público</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4461153"/>
                  </a:ext>
                </a:extLst>
              </a:tr>
              <a:tr h="136280">
                <a:tc>
                  <a:txBody>
                    <a:bodyPr/>
                    <a:lstStyle/>
                    <a:p>
                      <a:pPr algn="l" fontAlgn="ctr"/>
                      <a:r>
                        <a:rPr lang="es-CL" sz="600" b="0" i="0" u="none" strike="noStrike">
                          <a:solidFill>
                            <a:srgbClr val="000000"/>
                          </a:solidFill>
                          <a:effectLst/>
                          <a:latin typeface="Calibri" panose="020F0502020204030204" pitchFamily="34" charset="0"/>
                        </a:rPr>
                        <a:t>Consejo Regional</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Público</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4406597"/>
                  </a:ext>
                </a:extLst>
              </a:tr>
              <a:tr h="136280">
                <a:tc>
                  <a:txBody>
                    <a:bodyPr/>
                    <a:lstStyle/>
                    <a:p>
                      <a:pPr algn="l" fontAlgn="ctr"/>
                      <a:r>
                        <a:rPr lang="es-CL" sz="600" b="0" i="0" u="none" strike="noStrike">
                          <a:solidFill>
                            <a:srgbClr val="000000"/>
                          </a:solidFill>
                          <a:effectLst/>
                          <a:latin typeface="Calibri" panose="020F0502020204030204" pitchFamily="34" charset="0"/>
                        </a:rPr>
                        <a:t>CORFO RM</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Público</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9262993"/>
                  </a:ext>
                </a:extLst>
              </a:tr>
              <a:tr h="136280">
                <a:tc>
                  <a:txBody>
                    <a:bodyPr/>
                    <a:lstStyle/>
                    <a:p>
                      <a:pPr algn="l" fontAlgn="ctr"/>
                      <a:r>
                        <a:rPr lang="es-CL" sz="500" b="0" i="0" u="none" strike="noStrike">
                          <a:solidFill>
                            <a:srgbClr val="000000"/>
                          </a:solidFill>
                          <a:effectLst/>
                          <a:latin typeface="Arial" panose="020B0604020202020204" pitchFamily="34" charset="0"/>
                        </a:rPr>
                        <a:t>GORE Metropolitano</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Público</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1702310"/>
                  </a:ext>
                </a:extLst>
              </a:tr>
              <a:tr h="136280">
                <a:tc>
                  <a:txBody>
                    <a:bodyPr/>
                    <a:lstStyle/>
                    <a:p>
                      <a:pPr algn="l" fontAlgn="ctr"/>
                      <a:r>
                        <a:rPr lang="es-CL" sz="600" b="0" i="0" u="none" strike="noStrike">
                          <a:solidFill>
                            <a:srgbClr val="000000"/>
                          </a:solidFill>
                          <a:effectLst/>
                          <a:latin typeface="Calibri" panose="020F0502020204030204" pitchFamily="34" charset="0"/>
                        </a:rPr>
                        <a:t>Infor</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Público</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1401784"/>
                  </a:ext>
                </a:extLst>
              </a:tr>
              <a:tr h="136280">
                <a:tc>
                  <a:txBody>
                    <a:bodyPr/>
                    <a:lstStyle/>
                    <a:p>
                      <a:pPr algn="l" fontAlgn="ctr"/>
                      <a:r>
                        <a:rPr lang="es-CL" sz="600" b="0" i="0" u="none" strike="noStrike">
                          <a:solidFill>
                            <a:srgbClr val="000000"/>
                          </a:solidFill>
                          <a:effectLst/>
                          <a:latin typeface="Calibri" panose="020F0502020204030204" pitchFamily="34" charset="0"/>
                        </a:rPr>
                        <a:t>Ministerio de Agricultura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Público</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1148553"/>
                  </a:ext>
                </a:extLst>
              </a:tr>
              <a:tr h="136280">
                <a:tc>
                  <a:txBody>
                    <a:bodyPr/>
                    <a:lstStyle/>
                    <a:p>
                      <a:pPr algn="l" fontAlgn="ctr"/>
                      <a:r>
                        <a:rPr lang="es-MX" sz="600" b="0" i="0" u="none" strike="noStrike">
                          <a:solidFill>
                            <a:srgbClr val="000000"/>
                          </a:solidFill>
                          <a:effectLst/>
                          <a:latin typeface="Calibri" panose="020F0502020204030204" pitchFamily="34" charset="0"/>
                        </a:rPr>
                        <a:t>Ministerio de Bienes Nacionales BBNN</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Público</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3915076"/>
                  </a:ext>
                </a:extLst>
              </a:tr>
              <a:tr h="136280">
                <a:tc>
                  <a:txBody>
                    <a:bodyPr/>
                    <a:lstStyle/>
                    <a:p>
                      <a:pPr algn="l" fontAlgn="ctr"/>
                      <a:r>
                        <a:rPr lang="es-MX" sz="600" b="0" i="0" u="none" strike="noStrike">
                          <a:solidFill>
                            <a:srgbClr val="000000"/>
                          </a:solidFill>
                          <a:effectLst/>
                          <a:latin typeface="Calibri" panose="020F0502020204030204" pitchFamily="34" charset="0"/>
                        </a:rPr>
                        <a:t>Ministerio de Ciencia, Tecnología, Conocimiento e Innovación</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Público</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4528047"/>
                  </a:ext>
                </a:extLst>
              </a:tr>
              <a:tr h="136280">
                <a:tc>
                  <a:txBody>
                    <a:bodyPr/>
                    <a:lstStyle/>
                    <a:p>
                      <a:pPr algn="l" fontAlgn="ctr"/>
                      <a:r>
                        <a:rPr lang="es-CL" sz="500" b="0" i="0" u="none" strike="noStrike">
                          <a:solidFill>
                            <a:srgbClr val="000000"/>
                          </a:solidFill>
                          <a:effectLst/>
                          <a:latin typeface="Arial" panose="020B0604020202020204" pitchFamily="34" charset="0"/>
                        </a:rPr>
                        <a:t>Ministerio de Economía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Público</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4899954"/>
                  </a:ext>
                </a:extLst>
              </a:tr>
              <a:tr h="136280">
                <a:tc>
                  <a:txBody>
                    <a:bodyPr/>
                    <a:lstStyle/>
                    <a:p>
                      <a:pPr algn="l" fontAlgn="ctr"/>
                      <a:r>
                        <a:rPr lang="es-CL" sz="600" b="0" i="0" u="none" strike="noStrike">
                          <a:solidFill>
                            <a:srgbClr val="000000"/>
                          </a:solidFill>
                          <a:effectLst/>
                          <a:latin typeface="Calibri" panose="020F0502020204030204" pitchFamily="34" charset="0"/>
                        </a:rPr>
                        <a:t>Ministerio de Medio Ambiente MMA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Público</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1411540"/>
                  </a:ext>
                </a:extLst>
              </a:tr>
              <a:tr h="136280">
                <a:tc>
                  <a:txBody>
                    <a:bodyPr/>
                    <a:lstStyle/>
                    <a:p>
                      <a:pPr algn="l" fontAlgn="ctr"/>
                      <a:r>
                        <a:rPr lang="es-CL" sz="500" b="0" i="0" u="none" strike="noStrike">
                          <a:solidFill>
                            <a:srgbClr val="000000"/>
                          </a:solidFill>
                          <a:effectLst/>
                          <a:latin typeface="Arial" panose="020B0604020202020204" pitchFamily="34" charset="0"/>
                        </a:rPr>
                        <a:t>Ministerio de Obras Públicas - Dirección General de Aguas DGA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Público</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4386817"/>
                  </a:ext>
                </a:extLst>
              </a:tr>
              <a:tr h="136280">
                <a:tc>
                  <a:txBody>
                    <a:bodyPr/>
                    <a:lstStyle/>
                    <a:p>
                      <a:pPr algn="l" fontAlgn="ctr"/>
                      <a:r>
                        <a:rPr lang="es-MX" sz="600" b="0" i="0" u="none" strike="noStrike">
                          <a:solidFill>
                            <a:srgbClr val="000000"/>
                          </a:solidFill>
                          <a:effectLst/>
                          <a:latin typeface="Calibri" panose="020F0502020204030204" pitchFamily="34" charset="0"/>
                        </a:rPr>
                        <a:t>Ministerio de Vivienda y Urbanismo MINVU</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Público</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8422343"/>
                  </a:ext>
                </a:extLst>
              </a:tr>
              <a:tr h="136280">
                <a:tc>
                  <a:txBody>
                    <a:bodyPr/>
                    <a:lstStyle/>
                    <a:p>
                      <a:pPr algn="l" fontAlgn="ctr"/>
                      <a:r>
                        <a:rPr lang="es-CL" sz="600" b="0" i="0" u="none" strike="noStrike">
                          <a:solidFill>
                            <a:srgbClr val="000000"/>
                          </a:solidFill>
                          <a:effectLst/>
                          <a:latin typeface="Calibri" panose="020F0502020204030204" pitchFamily="34" charset="0"/>
                        </a:rPr>
                        <a:t>Municipalidad de San José de Maipo</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Público</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2712081"/>
                  </a:ext>
                </a:extLst>
              </a:tr>
              <a:tr h="136280">
                <a:tc>
                  <a:txBody>
                    <a:bodyPr/>
                    <a:lstStyle/>
                    <a:p>
                      <a:pPr algn="l" fontAlgn="ctr"/>
                      <a:r>
                        <a:rPr lang="es-CL" sz="600" b="0" i="0" u="none" strike="noStrike">
                          <a:solidFill>
                            <a:srgbClr val="000000"/>
                          </a:solidFill>
                          <a:effectLst/>
                          <a:latin typeface="Calibri" panose="020F0502020204030204" pitchFamily="34" charset="0"/>
                        </a:rPr>
                        <a:t>Odepa - MINAGRI</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Público</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5114810"/>
                  </a:ext>
                </a:extLst>
              </a:tr>
              <a:tr h="136280">
                <a:tc>
                  <a:txBody>
                    <a:bodyPr/>
                    <a:lstStyle/>
                    <a:p>
                      <a:pPr algn="l" fontAlgn="ctr"/>
                      <a:r>
                        <a:rPr lang="es-CL" sz="600" b="0" i="0" u="none" strike="noStrike">
                          <a:solidFill>
                            <a:srgbClr val="000000"/>
                          </a:solidFill>
                          <a:effectLst/>
                          <a:latin typeface="Calibri" panose="020F0502020204030204" pitchFamily="34" charset="0"/>
                        </a:rPr>
                        <a:t>SERCOTEC RM</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Público</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472491"/>
                  </a:ext>
                </a:extLst>
              </a:tr>
              <a:tr h="136280">
                <a:tc>
                  <a:txBody>
                    <a:bodyPr/>
                    <a:lstStyle/>
                    <a:p>
                      <a:pPr algn="l" fontAlgn="ctr"/>
                      <a:r>
                        <a:rPr lang="es-CL" sz="600" b="0" i="0" u="none" strike="noStrike">
                          <a:solidFill>
                            <a:srgbClr val="000000"/>
                          </a:solidFill>
                          <a:effectLst/>
                          <a:latin typeface="Calibri" panose="020F0502020204030204" pitchFamily="34" charset="0"/>
                        </a:rPr>
                        <a:t>SERNATUR</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Público</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2855257"/>
                  </a:ext>
                </a:extLst>
              </a:tr>
              <a:tr h="136280">
                <a:tc>
                  <a:txBody>
                    <a:bodyPr/>
                    <a:lstStyle/>
                    <a:p>
                      <a:pPr algn="l" fontAlgn="ctr"/>
                      <a:r>
                        <a:rPr lang="es-CL" sz="600" b="0" i="0" u="none" strike="noStrike">
                          <a:solidFill>
                            <a:srgbClr val="000000"/>
                          </a:solidFill>
                          <a:effectLst/>
                          <a:latin typeface="Calibri" panose="020F0502020204030204" pitchFamily="34" charset="0"/>
                        </a:rPr>
                        <a:t>Superintendencia Servicios Sanitarios SISS</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Público</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4550682"/>
                  </a:ext>
                </a:extLst>
              </a:tr>
              <a:tr h="136280">
                <a:tc>
                  <a:txBody>
                    <a:bodyPr/>
                    <a:lstStyle/>
                    <a:p>
                      <a:pPr algn="l" fontAlgn="ctr"/>
                      <a:r>
                        <a:rPr lang="es-CL" sz="600" b="0" i="0" u="none" strike="noStrike">
                          <a:solidFill>
                            <a:srgbClr val="000000"/>
                          </a:solidFill>
                          <a:effectLst/>
                          <a:latin typeface="Calibri" panose="020F0502020204030204" pitchFamily="34" charset="0"/>
                        </a:rPr>
                        <a:t>Acción Climática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Sociedad Civil</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0438586"/>
                  </a:ext>
                </a:extLst>
              </a:tr>
              <a:tr h="136280">
                <a:tc>
                  <a:txBody>
                    <a:bodyPr/>
                    <a:lstStyle/>
                    <a:p>
                      <a:pPr algn="l" fontAlgn="ctr"/>
                      <a:r>
                        <a:rPr lang="es-CL" sz="500" b="0" i="0" u="none" strike="noStrike">
                          <a:solidFill>
                            <a:srgbClr val="000000"/>
                          </a:solidFill>
                          <a:effectLst/>
                          <a:latin typeface="Arial" panose="020B0604020202020204" pitchFamily="34" charset="0"/>
                        </a:rPr>
                        <a:t>Adapt Chile</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Sociedad Civil</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5270961"/>
                  </a:ext>
                </a:extLst>
              </a:tr>
              <a:tr h="136280">
                <a:tc>
                  <a:txBody>
                    <a:bodyPr/>
                    <a:lstStyle/>
                    <a:p>
                      <a:pPr algn="l" fontAlgn="ctr"/>
                      <a:r>
                        <a:rPr lang="es-MX" sz="600" b="0" i="0" u="none" strike="noStrike">
                          <a:solidFill>
                            <a:srgbClr val="000000"/>
                          </a:solidFill>
                          <a:effectLst/>
                          <a:latin typeface="Calibri" panose="020F0502020204030204" pitchFamily="34" charset="0"/>
                        </a:rPr>
                        <a:t>Agrupación apicultores Cajón del Maipo</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Sociedad Civil</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8388962"/>
                  </a:ext>
                </a:extLst>
              </a:tr>
              <a:tr h="136280">
                <a:tc>
                  <a:txBody>
                    <a:bodyPr/>
                    <a:lstStyle/>
                    <a:p>
                      <a:pPr algn="l" fontAlgn="ctr"/>
                      <a:r>
                        <a:rPr lang="es-CL" sz="600" b="0" i="0" u="none" strike="noStrike">
                          <a:solidFill>
                            <a:srgbClr val="000000"/>
                          </a:solidFill>
                          <a:effectLst/>
                          <a:latin typeface="Calibri" panose="020F0502020204030204" pitchFamily="34" charset="0"/>
                        </a:rPr>
                        <a:t>AkuTerra SpA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Sociedad Civil</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2091798"/>
                  </a:ext>
                </a:extLst>
              </a:tr>
              <a:tr h="136280">
                <a:tc>
                  <a:txBody>
                    <a:bodyPr/>
                    <a:lstStyle/>
                    <a:p>
                      <a:pPr algn="l" fontAlgn="ctr"/>
                      <a:r>
                        <a:rPr lang="es-CL" sz="600" b="0" i="0" u="none" strike="noStrike">
                          <a:solidFill>
                            <a:srgbClr val="000000"/>
                          </a:solidFill>
                          <a:effectLst/>
                          <a:latin typeface="Calibri" panose="020F0502020204030204" pitchFamily="34" charset="0"/>
                        </a:rPr>
                        <a:t>Alianza Somos Maipo</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Sociedad Civil</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466695"/>
                  </a:ext>
                </a:extLst>
              </a:tr>
              <a:tr h="136280">
                <a:tc>
                  <a:txBody>
                    <a:bodyPr/>
                    <a:lstStyle/>
                    <a:p>
                      <a:pPr algn="l" fontAlgn="ctr"/>
                      <a:r>
                        <a:rPr lang="es-CL" sz="600" b="0" i="0" u="none" strike="noStrike">
                          <a:solidFill>
                            <a:srgbClr val="000000"/>
                          </a:solidFill>
                          <a:effectLst/>
                          <a:latin typeface="Calibri" panose="020F0502020204030204" pitchFamily="34" charset="0"/>
                        </a:rPr>
                        <a:t>APR El Melocotón</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Sociedad Civil</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467800"/>
                  </a:ext>
                </a:extLst>
              </a:tr>
              <a:tr h="136280">
                <a:tc>
                  <a:txBody>
                    <a:bodyPr/>
                    <a:lstStyle/>
                    <a:p>
                      <a:pPr algn="l" fontAlgn="ctr"/>
                      <a:r>
                        <a:rPr lang="es-CL" sz="600" b="0" i="0" u="none" strike="noStrike">
                          <a:solidFill>
                            <a:srgbClr val="000000"/>
                          </a:solidFill>
                          <a:effectLst/>
                          <a:latin typeface="Calibri" panose="020F0502020204030204" pitchFamily="34" charset="0"/>
                        </a:rPr>
                        <a:t>Asociación Parque Cordillera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Sociedad Civil</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3339907"/>
                  </a:ext>
                </a:extLst>
              </a:tr>
              <a:tr h="136280">
                <a:tc>
                  <a:txBody>
                    <a:bodyPr/>
                    <a:lstStyle/>
                    <a:p>
                      <a:pPr algn="l" fontAlgn="ctr"/>
                      <a:r>
                        <a:rPr lang="es-CL" sz="600" b="0" i="0" u="none" strike="noStrike">
                          <a:solidFill>
                            <a:srgbClr val="000000"/>
                          </a:solidFill>
                          <a:effectLst/>
                          <a:latin typeface="Calibri" panose="020F0502020204030204" pitchFamily="34" charset="0"/>
                        </a:rPr>
                        <a:t>AWUA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dirty="0">
                          <a:solidFill>
                            <a:srgbClr val="000000"/>
                          </a:solidFill>
                          <a:effectLst/>
                          <a:latin typeface="Calibri" panose="020F0502020204030204" pitchFamily="34" charset="0"/>
                        </a:rPr>
                        <a:t>Sociedad Civil</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5312739"/>
                  </a:ext>
                </a:extLst>
              </a:tr>
            </a:tbl>
          </a:graphicData>
        </a:graphic>
      </p:graphicFrame>
    </p:spTree>
    <p:extLst>
      <p:ext uri="{BB962C8B-B14F-4D97-AF65-F5344CB8AC3E}">
        <p14:creationId xmlns:p14="http://schemas.microsoft.com/office/powerpoint/2010/main" val="27241539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280;p9">
            <a:extLst>
              <a:ext uri="{FF2B5EF4-FFF2-40B4-BE49-F238E27FC236}">
                <a16:creationId xmlns:a16="http://schemas.microsoft.com/office/drawing/2014/main" id="{07C7131B-006B-39CE-0E04-A7102AB84A52}"/>
              </a:ext>
            </a:extLst>
          </p:cNvPr>
          <p:cNvGrpSpPr/>
          <p:nvPr/>
        </p:nvGrpSpPr>
        <p:grpSpPr>
          <a:xfrm>
            <a:off x="5422900" y="7861300"/>
            <a:ext cx="1320800" cy="1168948"/>
            <a:chOff x="10112187" y="677373"/>
            <a:chExt cx="2162287" cy="2163376"/>
          </a:xfrm>
        </p:grpSpPr>
        <p:sp>
          <p:nvSpPr>
            <p:cNvPr id="5" name="Google Shape;281;p9">
              <a:extLst>
                <a:ext uri="{FF2B5EF4-FFF2-40B4-BE49-F238E27FC236}">
                  <a16:creationId xmlns:a16="http://schemas.microsoft.com/office/drawing/2014/main" id="{21105E18-362A-A9E5-2187-5F4F7361EDDB}"/>
                </a:ext>
              </a:extLst>
            </p:cNvPr>
            <p:cNvSpPr/>
            <p:nvPr/>
          </p:nvSpPr>
          <p:spPr>
            <a:xfrm rot="-2738524">
              <a:off x="10411435" y="1011508"/>
              <a:ext cx="1563792" cy="1495106"/>
            </a:xfrm>
            <a:prstGeom prst="teardrop">
              <a:avLst>
                <a:gd name="adj" fmla="val 128605"/>
              </a:avLst>
            </a:prstGeom>
            <a:solidFill>
              <a:schemeClr val="lt1"/>
            </a:solid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pic>
          <p:nvPicPr>
            <p:cNvPr id="6" name="Google Shape;282;p9" descr="Logotipo, nombre de la empresa&#10;&#10;Descripción generada automáticamente">
              <a:extLst>
                <a:ext uri="{FF2B5EF4-FFF2-40B4-BE49-F238E27FC236}">
                  <a16:creationId xmlns:a16="http://schemas.microsoft.com/office/drawing/2014/main" id="{6BBB442E-5DB5-E10E-595C-0E97D8BC5C9C}"/>
                </a:ext>
              </a:extLst>
            </p:cNvPr>
            <p:cNvPicPr preferRelativeResize="0"/>
            <p:nvPr/>
          </p:nvPicPr>
          <p:blipFill rotWithShape="1">
            <a:blip r:embed="rId2">
              <a:alphaModFix/>
            </a:blip>
            <a:srcRect/>
            <a:stretch/>
          </p:blipFill>
          <p:spPr>
            <a:xfrm>
              <a:off x="10467190" y="1058082"/>
              <a:ext cx="1445110" cy="1157032"/>
            </a:xfrm>
            <a:prstGeom prst="rect">
              <a:avLst/>
            </a:prstGeom>
            <a:noFill/>
            <a:ln>
              <a:noFill/>
            </a:ln>
          </p:spPr>
        </p:pic>
      </p:grpSp>
      <p:sp>
        <p:nvSpPr>
          <p:cNvPr id="7" name="AutoShape 2">
            <a:extLst>
              <a:ext uri="{FF2B5EF4-FFF2-40B4-BE49-F238E27FC236}">
                <a16:creationId xmlns:a16="http://schemas.microsoft.com/office/drawing/2014/main" id="{E389AC22-6615-0F72-07CC-0726E5169328}"/>
              </a:ext>
            </a:extLst>
          </p:cNvPr>
          <p:cNvSpPr>
            <a:spLocks noChangeAspect="1" noChangeArrowheads="1"/>
          </p:cNvSpPr>
          <p:nvPr/>
        </p:nvSpPr>
        <p:spPr bwMode="auto">
          <a:xfrm>
            <a:off x="3276600" y="4419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10" name="CuadroTexto 9">
            <a:extLst>
              <a:ext uri="{FF2B5EF4-FFF2-40B4-BE49-F238E27FC236}">
                <a16:creationId xmlns:a16="http://schemas.microsoft.com/office/drawing/2014/main" id="{73176C6B-8B8B-A22E-098F-9A958C786F0C}"/>
              </a:ext>
            </a:extLst>
          </p:cNvPr>
          <p:cNvSpPr txBox="1"/>
          <p:nvPr/>
        </p:nvSpPr>
        <p:spPr>
          <a:xfrm>
            <a:off x="135346" y="8657771"/>
            <a:ext cx="463588" cy="369332"/>
          </a:xfrm>
          <a:prstGeom prst="rect">
            <a:avLst/>
          </a:prstGeom>
          <a:noFill/>
        </p:spPr>
        <p:txBody>
          <a:bodyPr wrap="none" rtlCol="0">
            <a:spAutoFit/>
          </a:bodyPr>
          <a:lstStyle/>
          <a:p>
            <a:r>
              <a:rPr lang="es-CL" dirty="0">
                <a:solidFill>
                  <a:srgbClr val="0070C0"/>
                </a:solidFill>
                <a:latin typeface="Montserrat SemiBold" panose="00000700000000000000" pitchFamily="2" charset="0"/>
              </a:rPr>
              <a:t>37</a:t>
            </a:r>
          </a:p>
        </p:txBody>
      </p:sp>
      <p:sp>
        <p:nvSpPr>
          <p:cNvPr id="3" name="CuadroTexto 2">
            <a:extLst>
              <a:ext uri="{FF2B5EF4-FFF2-40B4-BE49-F238E27FC236}">
                <a16:creationId xmlns:a16="http://schemas.microsoft.com/office/drawing/2014/main" id="{A4DB4F96-0886-BC03-872B-C034CFB2FDD5}"/>
              </a:ext>
            </a:extLst>
          </p:cNvPr>
          <p:cNvSpPr txBox="1"/>
          <p:nvPr/>
        </p:nvSpPr>
        <p:spPr>
          <a:xfrm>
            <a:off x="736864" y="265521"/>
            <a:ext cx="4817094" cy="646331"/>
          </a:xfrm>
          <a:prstGeom prst="rect">
            <a:avLst/>
          </a:prstGeom>
          <a:noFill/>
        </p:spPr>
        <p:txBody>
          <a:bodyPr wrap="square" rtlCol="0">
            <a:spAutoFit/>
          </a:bodyPr>
          <a:lstStyle/>
          <a:p>
            <a:endParaRPr lang="es-MX" sz="1200" dirty="0">
              <a:solidFill>
                <a:srgbClr val="0070C0"/>
              </a:solidFill>
              <a:latin typeface="Montserrat Light" panose="00000400000000000000" pitchFamily="2" charset="0"/>
            </a:endParaRPr>
          </a:p>
          <a:p>
            <a:r>
              <a:rPr lang="es-MX" sz="1200" b="1" dirty="0">
                <a:solidFill>
                  <a:srgbClr val="0070C0"/>
                </a:solidFill>
                <a:latin typeface="Montserrat Light" panose="00000400000000000000" pitchFamily="2" charset="0"/>
              </a:rPr>
              <a:t>Identificación de actores relevantes, por grupo de interés </a:t>
            </a:r>
          </a:p>
          <a:p>
            <a:r>
              <a:rPr lang="es-MX" sz="1200" dirty="0">
                <a:solidFill>
                  <a:srgbClr val="0070C0"/>
                </a:solidFill>
                <a:latin typeface="Montserrat Light" panose="00000400000000000000" pitchFamily="2" charset="0"/>
              </a:rPr>
              <a:t>	</a:t>
            </a:r>
            <a:endParaRPr lang="es-MX" sz="1400" dirty="0">
              <a:solidFill>
                <a:srgbClr val="0070C0"/>
              </a:solidFill>
              <a:latin typeface="Montserrat Light" panose="00000400000000000000" pitchFamily="2" charset="0"/>
            </a:endParaRPr>
          </a:p>
        </p:txBody>
      </p:sp>
      <p:graphicFrame>
        <p:nvGraphicFramePr>
          <p:cNvPr id="8" name="Tabla 7">
            <a:extLst>
              <a:ext uri="{FF2B5EF4-FFF2-40B4-BE49-F238E27FC236}">
                <a16:creationId xmlns:a16="http://schemas.microsoft.com/office/drawing/2014/main" id="{C7E328E5-733B-C6FD-C350-DE165A527102}"/>
              </a:ext>
            </a:extLst>
          </p:cNvPr>
          <p:cNvGraphicFramePr>
            <a:graphicFrameLocks noGrp="1"/>
          </p:cNvGraphicFramePr>
          <p:nvPr>
            <p:extLst>
              <p:ext uri="{D42A27DB-BD31-4B8C-83A1-F6EECF244321}">
                <p14:modId xmlns:p14="http://schemas.microsoft.com/office/powerpoint/2010/main" val="2538141954"/>
              </p:ext>
            </p:extLst>
          </p:nvPr>
        </p:nvGraphicFramePr>
        <p:xfrm>
          <a:off x="840881" y="1031965"/>
          <a:ext cx="4318948" cy="7158450"/>
        </p:xfrm>
        <a:graphic>
          <a:graphicData uri="http://schemas.openxmlformats.org/drawingml/2006/table">
            <a:tbl>
              <a:tblPr/>
              <a:tblGrid>
                <a:gridCol w="3539470">
                  <a:extLst>
                    <a:ext uri="{9D8B030D-6E8A-4147-A177-3AD203B41FA5}">
                      <a16:colId xmlns:a16="http://schemas.microsoft.com/office/drawing/2014/main" val="2159423136"/>
                    </a:ext>
                  </a:extLst>
                </a:gridCol>
                <a:gridCol w="779478">
                  <a:extLst>
                    <a:ext uri="{9D8B030D-6E8A-4147-A177-3AD203B41FA5}">
                      <a16:colId xmlns:a16="http://schemas.microsoft.com/office/drawing/2014/main" val="4259269009"/>
                    </a:ext>
                  </a:extLst>
                </a:gridCol>
              </a:tblGrid>
              <a:tr h="143169">
                <a:tc>
                  <a:txBody>
                    <a:bodyPr/>
                    <a:lstStyle/>
                    <a:p>
                      <a:pPr algn="ctr" fontAlgn="ctr"/>
                      <a:r>
                        <a:rPr lang="es-CL" sz="500" b="1" i="0" u="none" strike="noStrike">
                          <a:solidFill>
                            <a:srgbClr val="000000"/>
                          </a:solidFill>
                          <a:effectLst/>
                          <a:latin typeface="Arial" panose="020B0604020202020204" pitchFamily="34" charset="0"/>
                        </a:rPr>
                        <a:t>Actor</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s-CL" sz="500" b="1" i="0" u="none" strike="noStrike">
                          <a:solidFill>
                            <a:srgbClr val="000000"/>
                          </a:solidFill>
                          <a:effectLst/>
                          <a:latin typeface="Arial" panose="020B0604020202020204" pitchFamily="34" charset="0"/>
                        </a:rPr>
                        <a:t>Sector</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231209811"/>
                  </a:ext>
                </a:extLst>
              </a:tr>
              <a:tr h="143169">
                <a:tc>
                  <a:txBody>
                    <a:bodyPr/>
                    <a:lstStyle/>
                    <a:p>
                      <a:pPr algn="l" fontAlgn="ctr"/>
                      <a:r>
                        <a:rPr lang="es-CL" sz="600" b="0" i="0" u="none" strike="noStrike">
                          <a:solidFill>
                            <a:srgbClr val="000000"/>
                          </a:solidFill>
                          <a:effectLst/>
                          <a:latin typeface="Calibri" panose="020F0502020204030204" pitchFamily="34" charset="0"/>
                        </a:rPr>
                        <a:t>Bestias del Sur Salvaje</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Sociedad Civil</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2415311"/>
                  </a:ext>
                </a:extLst>
              </a:tr>
              <a:tr h="143169">
                <a:tc>
                  <a:txBody>
                    <a:bodyPr/>
                    <a:lstStyle/>
                    <a:p>
                      <a:pPr algn="l" fontAlgn="ctr"/>
                      <a:r>
                        <a:rPr lang="es-CL" sz="500" b="0" i="0" u="none" strike="noStrike">
                          <a:solidFill>
                            <a:srgbClr val="000000"/>
                          </a:solidFill>
                          <a:effectLst/>
                          <a:latin typeface="Arial" panose="020B0604020202020204" pitchFamily="34" charset="0"/>
                        </a:rPr>
                        <a:t>Brinca Global</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Sociedad Civil</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6884495"/>
                  </a:ext>
                </a:extLst>
              </a:tr>
              <a:tr h="143169">
                <a:tc>
                  <a:txBody>
                    <a:bodyPr/>
                    <a:lstStyle/>
                    <a:p>
                      <a:pPr algn="l" fontAlgn="ctr"/>
                      <a:r>
                        <a:rPr lang="es-CL" sz="600" b="0" i="0" u="none" strike="noStrike">
                          <a:solidFill>
                            <a:srgbClr val="000000"/>
                          </a:solidFill>
                          <a:effectLst/>
                          <a:latin typeface="Calibri" panose="020F0502020204030204" pitchFamily="34" charset="0"/>
                        </a:rPr>
                        <a:t>Casa La Paz</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Sociedad Civil</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1109611"/>
                  </a:ext>
                </a:extLst>
              </a:tr>
              <a:tr h="143169">
                <a:tc>
                  <a:txBody>
                    <a:bodyPr/>
                    <a:lstStyle/>
                    <a:p>
                      <a:pPr algn="l" fontAlgn="ctr"/>
                      <a:r>
                        <a:rPr lang="es-MX" sz="600" b="0" i="0" u="none" strike="noStrike">
                          <a:solidFill>
                            <a:srgbClr val="000000"/>
                          </a:solidFill>
                          <a:effectLst/>
                          <a:latin typeface="Calibri" panose="020F0502020204030204" pitchFamily="34" charset="0"/>
                        </a:rPr>
                        <a:t>Centro de Estudios de Desarrollo CED</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Sociedad Civil</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3963598"/>
                  </a:ext>
                </a:extLst>
              </a:tr>
              <a:tr h="143169">
                <a:tc>
                  <a:txBody>
                    <a:bodyPr/>
                    <a:lstStyle/>
                    <a:p>
                      <a:pPr algn="l" fontAlgn="ctr"/>
                      <a:r>
                        <a:rPr lang="es-CL" sz="600" b="0" i="0" u="none" strike="noStrike">
                          <a:solidFill>
                            <a:srgbClr val="000000"/>
                          </a:solidFill>
                          <a:effectLst/>
                          <a:latin typeface="Calibri" panose="020F0502020204030204" pitchFamily="34" charset="0"/>
                        </a:rPr>
                        <a:t>Chile Sustentable</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Sociedad Civil</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5126547"/>
                  </a:ext>
                </a:extLst>
              </a:tr>
              <a:tr h="143169">
                <a:tc>
                  <a:txBody>
                    <a:bodyPr/>
                    <a:lstStyle/>
                    <a:p>
                      <a:pPr algn="l" fontAlgn="ctr"/>
                      <a:r>
                        <a:rPr lang="es-CL" sz="600" b="0" i="0" u="none" strike="noStrike">
                          <a:solidFill>
                            <a:srgbClr val="000000"/>
                          </a:solidFill>
                          <a:effectLst/>
                          <a:latin typeface="Calibri" panose="020F0502020204030204" pitchFamily="34" charset="0"/>
                        </a:rPr>
                        <a:t>Club Alemán Andino</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Sociedad Civil</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0216967"/>
                  </a:ext>
                </a:extLst>
              </a:tr>
              <a:tr h="143169">
                <a:tc>
                  <a:txBody>
                    <a:bodyPr/>
                    <a:lstStyle/>
                    <a:p>
                      <a:pPr algn="l" fontAlgn="ctr"/>
                      <a:r>
                        <a:rPr lang="es-MX" sz="600" b="0" i="0" u="none" strike="noStrike">
                          <a:solidFill>
                            <a:srgbClr val="000000"/>
                          </a:solidFill>
                          <a:effectLst/>
                          <a:latin typeface="Calibri" panose="020F0502020204030204" pitchFamily="34" charset="0"/>
                        </a:rPr>
                        <a:t>Club Andino Leones de Montaña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Sociedad Civil</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6392227"/>
                  </a:ext>
                </a:extLst>
              </a:tr>
              <a:tr h="143169">
                <a:tc>
                  <a:txBody>
                    <a:bodyPr/>
                    <a:lstStyle/>
                    <a:p>
                      <a:pPr algn="l" fontAlgn="ctr"/>
                      <a:r>
                        <a:rPr lang="es-CL" sz="600" b="0" i="0" u="none" strike="noStrike">
                          <a:solidFill>
                            <a:srgbClr val="000000"/>
                          </a:solidFill>
                          <a:effectLst/>
                          <a:latin typeface="Calibri" panose="020F0502020204030204" pitchFamily="34" charset="0"/>
                        </a:rPr>
                        <a:t>CODEFF</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Sociedad Civil</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3528030"/>
                  </a:ext>
                </a:extLst>
              </a:tr>
              <a:tr h="143169">
                <a:tc>
                  <a:txBody>
                    <a:bodyPr/>
                    <a:lstStyle/>
                    <a:p>
                      <a:pPr algn="l" fontAlgn="ctr"/>
                      <a:r>
                        <a:rPr lang="es-CL" sz="600" b="0" i="0" u="none" strike="noStrike">
                          <a:solidFill>
                            <a:srgbClr val="000000"/>
                          </a:solidFill>
                          <a:effectLst/>
                          <a:latin typeface="Calibri" panose="020F0502020204030204" pitchFamily="34" charset="0"/>
                        </a:rPr>
                        <a:t>Colegio de Ingenieros en Recursos Naturales de Chile CIRNACH</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Sociedad Civil</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9762859"/>
                  </a:ext>
                </a:extLst>
              </a:tr>
              <a:tr h="143169">
                <a:tc>
                  <a:txBody>
                    <a:bodyPr/>
                    <a:lstStyle/>
                    <a:p>
                      <a:pPr algn="l" fontAlgn="ctr"/>
                      <a:r>
                        <a:rPr lang="es-CL" sz="500" b="0" i="0" u="none" strike="noStrike">
                          <a:solidFill>
                            <a:srgbClr val="000000"/>
                          </a:solidFill>
                          <a:effectLst/>
                          <a:latin typeface="Arial" panose="020B0604020202020204" pitchFamily="34" charset="0"/>
                        </a:rPr>
                        <a:t>Confederación Canalistas Ch</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Sociedad Civil</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6054643"/>
                  </a:ext>
                </a:extLst>
              </a:tr>
              <a:tr h="143169">
                <a:tc>
                  <a:txBody>
                    <a:bodyPr/>
                    <a:lstStyle/>
                    <a:p>
                      <a:pPr algn="l" fontAlgn="ctr"/>
                      <a:r>
                        <a:rPr lang="es-CL" sz="600" b="0" i="0" u="none" strike="noStrike">
                          <a:solidFill>
                            <a:srgbClr val="000000"/>
                          </a:solidFill>
                          <a:effectLst/>
                          <a:latin typeface="Calibri" panose="020F0502020204030204" pitchFamily="34" charset="0"/>
                        </a:rPr>
                        <a:t>Consejo del Agua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Sociedad Civil</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8154236"/>
                  </a:ext>
                </a:extLst>
              </a:tr>
              <a:tr h="143169">
                <a:tc>
                  <a:txBody>
                    <a:bodyPr/>
                    <a:lstStyle/>
                    <a:p>
                      <a:pPr algn="l" fontAlgn="ctr"/>
                      <a:r>
                        <a:rPr lang="es-CL" sz="600" b="0" i="0" u="none" strike="noStrike">
                          <a:solidFill>
                            <a:srgbClr val="000000"/>
                          </a:solidFill>
                          <a:effectLst/>
                          <a:latin typeface="Calibri" panose="020F0502020204030204" pitchFamily="34" charset="0"/>
                        </a:rPr>
                        <a:t>Consultora Agua y Saneamiento</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Sociedad Civil</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0732004"/>
                  </a:ext>
                </a:extLst>
              </a:tr>
              <a:tr h="143169">
                <a:tc>
                  <a:txBody>
                    <a:bodyPr/>
                    <a:lstStyle/>
                    <a:p>
                      <a:pPr algn="l" fontAlgn="ctr"/>
                      <a:r>
                        <a:rPr lang="es-CL" sz="600" b="0" i="0" u="none" strike="noStrike">
                          <a:solidFill>
                            <a:srgbClr val="000000"/>
                          </a:solidFill>
                          <a:effectLst/>
                          <a:latin typeface="Calibri" panose="020F0502020204030204" pitchFamily="34" charset="0"/>
                        </a:rPr>
                        <a:t>Consultora ComunicAgro Limitada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Sociedad Civil</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4675693"/>
                  </a:ext>
                </a:extLst>
              </a:tr>
              <a:tr h="143169">
                <a:tc>
                  <a:txBody>
                    <a:bodyPr/>
                    <a:lstStyle/>
                    <a:p>
                      <a:pPr algn="l" fontAlgn="ctr"/>
                      <a:r>
                        <a:rPr lang="es-MX" sz="600" b="0" i="0" u="none" strike="noStrike">
                          <a:solidFill>
                            <a:srgbClr val="000000"/>
                          </a:solidFill>
                          <a:effectLst/>
                          <a:latin typeface="Calibri" panose="020F0502020204030204" pitchFamily="34" charset="0"/>
                        </a:rPr>
                        <a:t>Coordinadora Ciudadana No Alto Maipo</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Sociedad Civil</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1337875"/>
                  </a:ext>
                </a:extLst>
              </a:tr>
              <a:tr h="143169">
                <a:tc>
                  <a:txBody>
                    <a:bodyPr/>
                    <a:lstStyle/>
                    <a:p>
                      <a:pPr algn="l" fontAlgn="ctr"/>
                      <a:r>
                        <a:rPr lang="es-CL" sz="600" b="0" i="0" u="none" strike="noStrike">
                          <a:solidFill>
                            <a:srgbClr val="000000"/>
                          </a:solidFill>
                          <a:effectLst/>
                          <a:latin typeface="Calibri" panose="020F0502020204030204" pitchFamily="34" charset="0"/>
                        </a:rPr>
                        <a:t>Corporacion Adelanto Valle Aculeo</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Sociedad Civil</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4578803"/>
                  </a:ext>
                </a:extLst>
              </a:tr>
              <a:tr h="143169">
                <a:tc>
                  <a:txBody>
                    <a:bodyPr/>
                    <a:lstStyle/>
                    <a:p>
                      <a:pPr algn="l" fontAlgn="ctr"/>
                      <a:r>
                        <a:rPr lang="es-CL" sz="600" b="0" i="0" u="none" strike="noStrike">
                          <a:solidFill>
                            <a:srgbClr val="000000"/>
                          </a:solidFill>
                          <a:effectLst/>
                          <a:latin typeface="Calibri" panose="020F0502020204030204" pitchFamily="34" charset="0"/>
                        </a:rPr>
                        <a:t>Corporación Capital Biodiversidad</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Sociedad Civil</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6605882"/>
                  </a:ext>
                </a:extLst>
              </a:tr>
              <a:tr h="143169">
                <a:tc>
                  <a:txBody>
                    <a:bodyPr/>
                    <a:lstStyle/>
                    <a:p>
                      <a:pPr algn="l" fontAlgn="ctr"/>
                      <a:r>
                        <a:rPr lang="es-CL" sz="600" b="0" i="0" u="none" strike="noStrike">
                          <a:solidFill>
                            <a:srgbClr val="000000"/>
                          </a:solidFill>
                          <a:effectLst/>
                          <a:latin typeface="Calibri" panose="020F0502020204030204" pitchFamily="34" charset="0"/>
                        </a:rPr>
                        <a:t>Corporación Chile Ambiente</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Sociedad Civil</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9570997"/>
                  </a:ext>
                </a:extLst>
              </a:tr>
              <a:tr h="143169">
                <a:tc>
                  <a:txBody>
                    <a:bodyPr/>
                    <a:lstStyle/>
                    <a:p>
                      <a:pPr algn="l" fontAlgn="ctr"/>
                      <a:r>
                        <a:rPr lang="es-MX" sz="600" b="0" i="0" u="none" strike="noStrike">
                          <a:solidFill>
                            <a:srgbClr val="000000"/>
                          </a:solidFill>
                          <a:effectLst/>
                          <a:latin typeface="Calibri" panose="020F0502020204030204" pitchFamily="34" charset="0"/>
                        </a:rPr>
                        <a:t>Corporación de Defensa de la Cuenca del Mapocho</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Sociedad Civil</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2662972"/>
                  </a:ext>
                </a:extLst>
              </a:tr>
              <a:tr h="143169">
                <a:tc>
                  <a:txBody>
                    <a:bodyPr/>
                    <a:lstStyle/>
                    <a:p>
                      <a:pPr algn="l" fontAlgn="ctr"/>
                      <a:r>
                        <a:rPr lang="es-CL" sz="600" b="0" i="0" u="none" strike="noStrike">
                          <a:solidFill>
                            <a:srgbClr val="000000"/>
                          </a:solidFill>
                          <a:effectLst/>
                          <a:latin typeface="Calibri" panose="020F0502020204030204" pitchFamily="34" charset="0"/>
                        </a:rPr>
                        <a:t>Corporación Kayten</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Sociedad Civil</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5937960"/>
                  </a:ext>
                </a:extLst>
              </a:tr>
              <a:tr h="143169">
                <a:tc>
                  <a:txBody>
                    <a:bodyPr/>
                    <a:lstStyle/>
                    <a:p>
                      <a:pPr algn="l" fontAlgn="ctr"/>
                      <a:r>
                        <a:rPr lang="es-CL" sz="600" b="0" i="0" u="none" strike="noStrike">
                          <a:solidFill>
                            <a:srgbClr val="000000"/>
                          </a:solidFill>
                          <a:effectLst/>
                          <a:latin typeface="Calibri" panose="020F0502020204030204" pitchFamily="34" charset="0"/>
                        </a:rPr>
                        <a:t>Corporación La Caleta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Sociedad Civil</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7468514"/>
                  </a:ext>
                </a:extLst>
              </a:tr>
              <a:tr h="143169">
                <a:tc>
                  <a:txBody>
                    <a:bodyPr/>
                    <a:lstStyle/>
                    <a:p>
                      <a:pPr algn="l" fontAlgn="ctr"/>
                      <a:r>
                        <a:rPr lang="es-CL" sz="600" b="0" i="0" u="none" strike="noStrike">
                          <a:solidFill>
                            <a:srgbClr val="000000"/>
                          </a:solidFill>
                          <a:effectLst/>
                          <a:latin typeface="Calibri" panose="020F0502020204030204" pitchFamily="34" charset="0"/>
                        </a:rPr>
                        <a:t>Corporación Robles de Cantillana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Sociedad Civil</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1644502"/>
                  </a:ext>
                </a:extLst>
              </a:tr>
              <a:tr h="143169">
                <a:tc>
                  <a:txBody>
                    <a:bodyPr/>
                    <a:lstStyle/>
                    <a:p>
                      <a:pPr algn="l" fontAlgn="ctr"/>
                      <a:r>
                        <a:rPr lang="es-MX" sz="600" b="0" i="0" u="none" strike="noStrike">
                          <a:solidFill>
                            <a:srgbClr val="000000"/>
                          </a:solidFill>
                          <a:effectLst/>
                          <a:latin typeface="Calibri" panose="020F0502020204030204" pitchFamily="34" charset="0"/>
                        </a:rPr>
                        <a:t>Corporación Vecinos camino a Farellones</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Sociedad Civil</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8862234"/>
                  </a:ext>
                </a:extLst>
              </a:tr>
              <a:tr h="143169">
                <a:tc>
                  <a:txBody>
                    <a:bodyPr/>
                    <a:lstStyle/>
                    <a:p>
                      <a:pPr algn="l" fontAlgn="ctr"/>
                      <a:r>
                        <a:rPr lang="es-CL" sz="600" b="0" i="0" u="none" strike="noStrike">
                          <a:solidFill>
                            <a:srgbClr val="000000"/>
                          </a:solidFill>
                          <a:effectLst/>
                          <a:latin typeface="Calibri" panose="020F0502020204030204" pitchFamily="34" charset="0"/>
                        </a:rPr>
                        <a:t>CSIRO Chile</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Sociedad Civil</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7352139"/>
                  </a:ext>
                </a:extLst>
              </a:tr>
              <a:tr h="143169">
                <a:tc>
                  <a:txBody>
                    <a:bodyPr/>
                    <a:lstStyle/>
                    <a:p>
                      <a:pPr algn="l" fontAlgn="ctr"/>
                      <a:r>
                        <a:rPr lang="es-CL" sz="500" b="0" i="0" u="none" strike="noStrike">
                          <a:solidFill>
                            <a:srgbClr val="000000"/>
                          </a:solidFill>
                          <a:effectLst/>
                          <a:latin typeface="Arial" panose="020B0604020202020204" pitchFamily="34" charset="0"/>
                        </a:rPr>
                        <a:t>Cuenca verde</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Sociedad Civil</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8886776"/>
                  </a:ext>
                </a:extLst>
              </a:tr>
              <a:tr h="143169">
                <a:tc>
                  <a:txBody>
                    <a:bodyPr/>
                    <a:lstStyle/>
                    <a:p>
                      <a:pPr algn="l" fontAlgn="ctr"/>
                      <a:r>
                        <a:rPr lang="es-CL" sz="600" b="0" i="0" u="none" strike="noStrike">
                          <a:solidFill>
                            <a:srgbClr val="000000"/>
                          </a:solidFill>
                          <a:effectLst/>
                          <a:latin typeface="Calibri" panose="020F0502020204030204" pitchFamily="34" charset="0"/>
                        </a:rPr>
                        <a:t>Ecosistemas</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Sociedad Civil</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8583658"/>
                  </a:ext>
                </a:extLst>
              </a:tr>
              <a:tr h="143169">
                <a:tc>
                  <a:txBody>
                    <a:bodyPr/>
                    <a:lstStyle/>
                    <a:p>
                      <a:pPr algn="l" fontAlgn="ctr"/>
                      <a:r>
                        <a:rPr lang="es-CL" sz="500" b="0" i="0" u="none" strike="noStrike">
                          <a:solidFill>
                            <a:srgbClr val="000000"/>
                          </a:solidFill>
                          <a:effectLst/>
                          <a:latin typeface="Arial" panose="020B0604020202020204" pitchFamily="34" charset="0"/>
                        </a:rPr>
                        <a:t>Federación Nacional de Cooperativas de Servicios Sanitarios FESAN</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Sociedad Civil</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7354110"/>
                  </a:ext>
                </a:extLst>
              </a:tr>
              <a:tr h="143169">
                <a:tc>
                  <a:txBody>
                    <a:bodyPr/>
                    <a:lstStyle/>
                    <a:p>
                      <a:pPr algn="l" fontAlgn="ctr"/>
                      <a:r>
                        <a:rPr lang="es-CL" sz="600" b="0" i="0" u="none" strike="noStrike">
                          <a:solidFill>
                            <a:srgbClr val="000000"/>
                          </a:solidFill>
                          <a:effectLst/>
                          <a:latin typeface="Calibri" panose="020F0502020204030204" pitchFamily="34" charset="0"/>
                        </a:rPr>
                        <a:t>Fima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Sociedad Civil</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6165065"/>
                  </a:ext>
                </a:extLst>
              </a:tr>
              <a:tr h="143169">
                <a:tc>
                  <a:txBody>
                    <a:bodyPr/>
                    <a:lstStyle/>
                    <a:p>
                      <a:pPr algn="l" fontAlgn="ctr"/>
                      <a:r>
                        <a:rPr lang="es-MX" sz="600" b="0" i="0" u="none" strike="noStrike">
                          <a:solidFill>
                            <a:srgbClr val="000000"/>
                          </a:solidFill>
                          <a:effectLst/>
                          <a:latin typeface="Calibri" panose="020F0502020204030204" pitchFamily="34" charset="0"/>
                        </a:rPr>
                        <a:t>FORO DE LA ECONOMIA DEL AGUA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Sociedad Civil</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0818278"/>
                  </a:ext>
                </a:extLst>
              </a:tr>
              <a:tr h="143169">
                <a:tc>
                  <a:txBody>
                    <a:bodyPr/>
                    <a:lstStyle/>
                    <a:p>
                      <a:pPr algn="l" fontAlgn="ctr"/>
                      <a:r>
                        <a:rPr lang="es-CL" sz="600" b="0" i="0" u="none" strike="noStrike">
                          <a:solidFill>
                            <a:srgbClr val="000000"/>
                          </a:solidFill>
                          <a:effectLst/>
                          <a:latin typeface="Calibri" panose="020F0502020204030204" pitchFamily="34" charset="0"/>
                        </a:rPr>
                        <a:t>Fuerza Ecologista Ciudadana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Sociedad Civil</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9730287"/>
                  </a:ext>
                </a:extLst>
              </a:tr>
              <a:tr h="143169">
                <a:tc>
                  <a:txBody>
                    <a:bodyPr/>
                    <a:lstStyle/>
                    <a:p>
                      <a:pPr algn="l" fontAlgn="ctr"/>
                      <a:r>
                        <a:rPr lang="es-MX" sz="600" b="0" i="0" u="none" strike="noStrike">
                          <a:solidFill>
                            <a:srgbClr val="000000"/>
                          </a:solidFill>
                          <a:effectLst/>
                          <a:latin typeface="Calibri" panose="020F0502020204030204" pitchFamily="34" charset="0"/>
                        </a:rPr>
                        <a:t>Fundación Amulén, la Fundación del Agua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Sociedad Civil</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0154088"/>
                  </a:ext>
                </a:extLst>
              </a:tr>
              <a:tr h="143169">
                <a:tc>
                  <a:txBody>
                    <a:bodyPr/>
                    <a:lstStyle/>
                    <a:p>
                      <a:pPr algn="l" fontAlgn="ctr"/>
                      <a:r>
                        <a:rPr lang="es-CL" sz="600" b="0" i="0" u="none" strike="noStrike">
                          <a:solidFill>
                            <a:srgbClr val="000000"/>
                          </a:solidFill>
                          <a:effectLst/>
                          <a:latin typeface="Calibri" panose="020F0502020204030204" pitchFamily="34" charset="0"/>
                        </a:rPr>
                        <a:t>Fundación Anglo American</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Sociedad Civil</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2652200"/>
                  </a:ext>
                </a:extLst>
              </a:tr>
              <a:tr h="143169">
                <a:tc>
                  <a:txBody>
                    <a:bodyPr/>
                    <a:lstStyle/>
                    <a:p>
                      <a:pPr algn="l" fontAlgn="ctr"/>
                      <a:r>
                        <a:rPr lang="es-CL" sz="600" b="0" i="0" u="none" strike="noStrike">
                          <a:solidFill>
                            <a:srgbClr val="000000"/>
                          </a:solidFill>
                          <a:effectLst/>
                          <a:latin typeface="Calibri" panose="020F0502020204030204" pitchFamily="34" charset="0"/>
                        </a:rPr>
                        <a:t>Fundación Avina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Sociedad Civil</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394228"/>
                  </a:ext>
                </a:extLst>
              </a:tr>
              <a:tr h="143169">
                <a:tc>
                  <a:txBody>
                    <a:bodyPr/>
                    <a:lstStyle/>
                    <a:p>
                      <a:pPr algn="l" fontAlgn="ctr"/>
                      <a:r>
                        <a:rPr lang="es-CL" sz="600" b="0" i="0" u="none" strike="noStrike">
                          <a:solidFill>
                            <a:srgbClr val="000000"/>
                          </a:solidFill>
                          <a:effectLst/>
                          <a:latin typeface="Calibri" panose="020F0502020204030204" pitchFamily="34" charset="0"/>
                        </a:rPr>
                        <a:t>Fundación Caserta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Sociedad Civil</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0228736"/>
                  </a:ext>
                </a:extLst>
              </a:tr>
              <a:tr h="143169">
                <a:tc>
                  <a:txBody>
                    <a:bodyPr/>
                    <a:lstStyle/>
                    <a:p>
                      <a:pPr algn="l" fontAlgn="ctr"/>
                      <a:r>
                        <a:rPr lang="es-CL" sz="600" b="0" i="0" u="none" strike="noStrike">
                          <a:solidFill>
                            <a:srgbClr val="000000"/>
                          </a:solidFill>
                          <a:effectLst/>
                          <a:latin typeface="Calibri" panose="020F0502020204030204" pitchFamily="34" charset="0"/>
                        </a:rPr>
                        <a:t>Fundación Chile</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Sociedad Civil</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5018171"/>
                  </a:ext>
                </a:extLst>
              </a:tr>
              <a:tr h="143169">
                <a:tc>
                  <a:txBody>
                    <a:bodyPr/>
                    <a:lstStyle/>
                    <a:p>
                      <a:pPr algn="l" fontAlgn="ctr"/>
                      <a:r>
                        <a:rPr lang="es-CL" sz="600" b="0" i="0" u="none" strike="noStrike">
                          <a:solidFill>
                            <a:srgbClr val="000000"/>
                          </a:solidFill>
                          <a:effectLst/>
                          <a:latin typeface="Calibri" panose="020F0502020204030204" pitchFamily="34" charset="0"/>
                        </a:rPr>
                        <a:t>Fundación Cosmos</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Sociedad Civil</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4163004"/>
                  </a:ext>
                </a:extLst>
              </a:tr>
              <a:tr h="143169">
                <a:tc>
                  <a:txBody>
                    <a:bodyPr/>
                    <a:lstStyle/>
                    <a:p>
                      <a:pPr algn="l" fontAlgn="ctr"/>
                      <a:r>
                        <a:rPr lang="es-CL" sz="600" b="0" i="0" u="none" strike="noStrike">
                          <a:solidFill>
                            <a:srgbClr val="000000"/>
                          </a:solidFill>
                          <a:effectLst/>
                          <a:latin typeface="Calibri" panose="020F0502020204030204" pitchFamily="34" charset="0"/>
                        </a:rPr>
                        <a:t>Fundación Futuro Latinoamericano</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Sociedad Civil</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2076822"/>
                  </a:ext>
                </a:extLst>
              </a:tr>
              <a:tr h="143169">
                <a:tc>
                  <a:txBody>
                    <a:bodyPr/>
                    <a:lstStyle/>
                    <a:p>
                      <a:pPr algn="l" fontAlgn="ctr"/>
                      <a:r>
                        <a:rPr lang="es-CL" sz="600" b="0" i="0" u="none" strike="noStrike">
                          <a:solidFill>
                            <a:srgbClr val="000000"/>
                          </a:solidFill>
                          <a:effectLst/>
                          <a:latin typeface="Calibri" panose="020F0502020204030204" pitchFamily="34" charset="0"/>
                        </a:rPr>
                        <a:t>Fundación Glaciares Chilenos</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Sociedad Civil</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2053195"/>
                  </a:ext>
                </a:extLst>
              </a:tr>
              <a:tr h="143169">
                <a:tc>
                  <a:txBody>
                    <a:bodyPr/>
                    <a:lstStyle/>
                    <a:p>
                      <a:pPr algn="l" fontAlgn="ctr"/>
                      <a:r>
                        <a:rPr lang="es-CL" sz="600" b="0" i="0" u="none" strike="noStrike">
                          <a:solidFill>
                            <a:srgbClr val="000000"/>
                          </a:solidFill>
                          <a:effectLst/>
                          <a:latin typeface="Calibri" panose="020F0502020204030204" pitchFamily="34" charset="0"/>
                        </a:rPr>
                        <a:t>Fundación Ibañez Atkinson</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Sociedad Civil</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5477135"/>
                  </a:ext>
                </a:extLst>
              </a:tr>
              <a:tr h="143169">
                <a:tc>
                  <a:txBody>
                    <a:bodyPr/>
                    <a:lstStyle/>
                    <a:p>
                      <a:pPr algn="l" fontAlgn="ctr"/>
                      <a:r>
                        <a:rPr lang="es-CL" sz="600" b="0" i="0" u="none" strike="noStrike">
                          <a:solidFill>
                            <a:srgbClr val="000000"/>
                          </a:solidFill>
                          <a:effectLst/>
                          <a:latin typeface="Calibri" panose="020F0502020204030204" pitchFamily="34" charset="0"/>
                        </a:rPr>
                        <a:t>Fundación Kennedy</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Sociedad Civil</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6202023"/>
                  </a:ext>
                </a:extLst>
              </a:tr>
              <a:tr h="143169">
                <a:tc>
                  <a:txBody>
                    <a:bodyPr/>
                    <a:lstStyle/>
                    <a:p>
                      <a:pPr algn="l" fontAlgn="ctr"/>
                      <a:r>
                        <a:rPr lang="es-CL" sz="600" b="0" i="0" u="none" strike="noStrike">
                          <a:solidFill>
                            <a:srgbClr val="000000"/>
                          </a:solidFill>
                          <a:effectLst/>
                          <a:latin typeface="Calibri" panose="020F0502020204030204" pitchFamily="34" charset="0"/>
                        </a:rPr>
                        <a:t>Fundación Konrad Adenauer</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Sociedad Civil</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8480492"/>
                  </a:ext>
                </a:extLst>
              </a:tr>
              <a:tr h="143169">
                <a:tc>
                  <a:txBody>
                    <a:bodyPr/>
                    <a:lstStyle/>
                    <a:p>
                      <a:pPr algn="l" fontAlgn="ctr"/>
                      <a:r>
                        <a:rPr lang="es-CL" sz="500" b="0" i="0" u="none" strike="noStrike">
                          <a:solidFill>
                            <a:srgbClr val="000000"/>
                          </a:solidFill>
                          <a:effectLst/>
                          <a:latin typeface="Arial" panose="020B0604020202020204" pitchFamily="34" charset="0"/>
                        </a:rPr>
                        <a:t>Fundación Newenko</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Sociedad Civil</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1768211"/>
                  </a:ext>
                </a:extLst>
              </a:tr>
              <a:tr h="143169">
                <a:tc>
                  <a:txBody>
                    <a:bodyPr/>
                    <a:lstStyle/>
                    <a:p>
                      <a:pPr algn="l" fontAlgn="ctr"/>
                      <a:r>
                        <a:rPr lang="es-CL" sz="600" b="0" i="0" u="none" strike="noStrike">
                          <a:solidFill>
                            <a:srgbClr val="000000"/>
                          </a:solidFill>
                          <a:effectLst/>
                          <a:latin typeface="Calibri" panose="020F0502020204030204" pitchFamily="34" charset="0"/>
                        </a:rPr>
                        <a:t>Fundación País Digital</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Sociedad Civil</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1559321"/>
                  </a:ext>
                </a:extLst>
              </a:tr>
              <a:tr h="143169">
                <a:tc>
                  <a:txBody>
                    <a:bodyPr/>
                    <a:lstStyle/>
                    <a:p>
                      <a:pPr algn="l" fontAlgn="ctr"/>
                      <a:r>
                        <a:rPr lang="es-CL" sz="500" b="0" i="0" u="none" strike="noStrike">
                          <a:solidFill>
                            <a:srgbClr val="000000"/>
                          </a:solidFill>
                          <a:effectLst/>
                          <a:latin typeface="Arial" panose="020B0604020202020204" pitchFamily="34" charset="0"/>
                        </a:rPr>
                        <a:t>Fundación Sendero de Chile </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Sociedad Civil</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8805835"/>
                  </a:ext>
                </a:extLst>
              </a:tr>
              <a:tr h="143169">
                <a:tc>
                  <a:txBody>
                    <a:bodyPr/>
                    <a:lstStyle/>
                    <a:p>
                      <a:pPr algn="l" fontAlgn="ctr"/>
                      <a:r>
                        <a:rPr lang="es-CL" sz="600" b="0" i="0" u="none" strike="noStrike">
                          <a:solidFill>
                            <a:srgbClr val="000000"/>
                          </a:solidFill>
                          <a:effectLst/>
                          <a:latin typeface="Calibri" panose="020F0502020204030204" pitchFamily="34" charset="0"/>
                        </a:rPr>
                        <a:t>Fundación Somos Agua</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Sociedad Civil</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019703"/>
                  </a:ext>
                </a:extLst>
              </a:tr>
              <a:tr h="143169">
                <a:tc>
                  <a:txBody>
                    <a:bodyPr/>
                    <a:lstStyle/>
                    <a:p>
                      <a:pPr algn="l" fontAlgn="ctr"/>
                      <a:r>
                        <a:rPr lang="es-CL" sz="600" b="0" i="0" u="none" strike="noStrike">
                          <a:solidFill>
                            <a:srgbClr val="000000"/>
                          </a:solidFill>
                          <a:effectLst/>
                          <a:latin typeface="Calibri" panose="020F0502020204030204" pitchFamily="34" charset="0"/>
                        </a:rPr>
                        <a:t>Fundación Terram</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Sociedad Civil</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6401638"/>
                  </a:ext>
                </a:extLst>
              </a:tr>
              <a:tr h="143169">
                <a:tc>
                  <a:txBody>
                    <a:bodyPr/>
                    <a:lstStyle/>
                    <a:p>
                      <a:pPr algn="l" fontAlgn="ctr"/>
                      <a:r>
                        <a:rPr lang="es-CL" sz="600" b="0" i="0" u="none" strike="noStrike">
                          <a:solidFill>
                            <a:srgbClr val="000000"/>
                          </a:solidFill>
                          <a:effectLst/>
                          <a:latin typeface="Calibri" panose="020F0502020204030204" pitchFamily="34" charset="0"/>
                        </a:rPr>
                        <a:t>Fundesco Chile</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Sociedad Civil</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8959681"/>
                  </a:ext>
                </a:extLst>
              </a:tr>
              <a:tr h="143169">
                <a:tc>
                  <a:txBody>
                    <a:bodyPr/>
                    <a:lstStyle/>
                    <a:p>
                      <a:pPr algn="l" fontAlgn="ctr"/>
                      <a:r>
                        <a:rPr lang="es-CL" sz="600" b="0" i="0" u="none" strike="noStrike">
                          <a:solidFill>
                            <a:srgbClr val="000000"/>
                          </a:solidFill>
                          <a:effectLst/>
                          <a:latin typeface="Calibri" panose="020F0502020204030204" pitchFamily="34" charset="0"/>
                        </a:rPr>
                        <a:t>Iniciativa Queremos Parque</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Sociedad Civil</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638339"/>
                  </a:ext>
                </a:extLst>
              </a:tr>
              <a:tr h="143169">
                <a:tc>
                  <a:txBody>
                    <a:bodyPr/>
                    <a:lstStyle/>
                    <a:p>
                      <a:pPr algn="l" fontAlgn="ctr"/>
                      <a:r>
                        <a:rPr lang="pt-BR" sz="600" b="0" i="0" u="none" strike="noStrike">
                          <a:solidFill>
                            <a:srgbClr val="000000"/>
                          </a:solidFill>
                          <a:effectLst/>
                          <a:latin typeface="Calibri" panose="020F0502020204030204" pitchFamily="34" charset="0"/>
                        </a:rPr>
                        <a:t>Junta de Vecinos río Maipo</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panose="020F0502020204030204" pitchFamily="34" charset="0"/>
                        </a:rPr>
                        <a:t>Sociedad Civil</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8697939"/>
                  </a:ext>
                </a:extLst>
              </a:tr>
              <a:tr h="143169">
                <a:tc>
                  <a:txBody>
                    <a:bodyPr/>
                    <a:lstStyle/>
                    <a:p>
                      <a:pPr algn="l" fontAlgn="ctr"/>
                      <a:r>
                        <a:rPr lang="es-CL" sz="600" b="0" i="0" u="none" strike="noStrike">
                          <a:solidFill>
                            <a:srgbClr val="000000"/>
                          </a:solidFill>
                          <a:effectLst/>
                          <a:latin typeface="Calibri" panose="020F0502020204030204" pitchFamily="34" charset="0"/>
                        </a:rPr>
                        <a:t>Junta de Vigilancia Río Maipo, primera sección</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dirty="0">
                          <a:solidFill>
                            <a:srgbClr val="000000"/>
                          </a:solidFill>
                          <a:effectLst/>
                          <a:latin typeface="Calibri" panose="020F0502020204030204" pitchFamily="34" charset="0"/>
                        </a:rPr>
                        <a:t>Sociedad Civil</a:t>
                      </a:r>
                    </a:p>
                  </a:txBody>
                  <a:tcPr marL="3980" marR="3980" marT="3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4983874"/>
                  </a:ext>
                </a:extLst>
              </a:tr>
            </a:tbl>
          </a:graphicData>
        </a:graphic>
      </p:graphicFrame>
    </p:spTree>
    <p:extLst>
      <p:ext uri="{BB962C8B-B14F-4D97-AF65-F5344CB8AC3E}">
        <p14:creationId xmlns:p14="http://schemas.microsoft.com/office/powerpoint/2010/main" val="2630708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280;p9">
            <a:extLst>
              <a:ext uri="{FF2B5EF4-FFF2-40B4-BE49-F238E27FC236}">
                <a16:creationId xmlns:a16="http://schemas.microsoft.com/office/drawing/2014/main" id="{07C7131B-006B-39CE-0E04-A7102AB84A52}"/>
              </a:ext>
            </a:extLst>
          </p:cNvPr>
          <p:cNvGrpSpPr/>
          <p:nvPr/>
        </p:nvGrpSpPr>
        <p:grpSpPr>
          <a:xfrm>
            <a:off x="5422900" y="7861300"/>
            <a:ext cx="1320800" cy="1168948"/>
            <a:chOff x="10112187" y="677373"/>
            <a:chExt cx="2162287" cy="2163376"/>
          </a:xfrm>
        </p:grpSpPr>
        <p:sp>
          <p:nvSpPr>
            <p:cNvPr id="5" name="Google Shape;281;p9">
              <a:extLst>
                <a:ext uri="{FF2B5EF4-FFF2-40B4-BE49-F238E27FC236}">
                  <a16:creationId xmlns:a16="http://schemas.microsoft.com/office/drawing/2014/main" id="{21105E18-362A-A9E5-2187-5F4F7361EDDB}"/>
                </a:ext>
              </a:extLst>
            </p:cNvPr>
            <p:cNvSpPr/>
            <p:nvPr/>
          </p:nvSpPr>
          <p:spPr>
            <a:xfrm rot="-2738524">
              <a:off x="10411435" y="1011508"/>
              <a:ext cx="1563792" cy="1495106"/>
            </a:xfrm>
            <a:prstGeom prst="teardrop">
              <a:avLst>
                <a:gd name="adj" fmla="val 128605"/>
              </a:avLst>
            </a:prstGeom>
            <a:solidFill>
              <a:schemeClr val="lt1"/>
            </a:solid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pic>
          <p:nvPicPr>
            <p:cNvPr id="6" name="Google Shape;282;p9" descr="Logotipo, nombre de la empresa&#10;&#10;Descripción generada automáticamente">
              <a:extLst>
                <a:ext uri="{FF2B5EF4-FFF2-40B4-BE49-F238E27FC236}">
                  <a16:creationId xmlns:a16="http://schemas.microsoft.com/office/drawing/2014/main" id="{6BBB442E-5DB5-E10E-595C-0E97D8BC5C9C}"/>
                </a:ext>
              </a:extLst>
            </p:cNvPr>
            <p:cNvPicPr preferRelativeResize="0"/>
            <p:nvPr/>
          </p:nvPicPr>
          <p:blipFill rotWithShape="1">
            <a:blip r:embed="rId2">
              <a:alphaModFix/>
            </a:blip>
            <a:srcRect/>
            <a:stretch/>
          </p:blipFill>
          <p:spPr>
            <a:xfrm>
              <a:off x="10467190" y="1058082"/>
              <a:ext cx="1445110" cy="1157032"/>
            </a:xfrm>
            <a:prstGeom prst="rect">
              <a:avLst/>
            </a:prstGeom>
            <a:noFill/>
            <a:ln>
              <a:noFill/>
            </a:ln>
          </p:spPr>
        </p:pic>
      </p:grpSp>
      <p:sp>
        <p:nvSpPr>
          <p:cNvPr id="7" name="AutoShape 2">
            <a:extLst>
              <a:ext uri="{FF2B5EF4-FFF2-40B4-BE49-F238E27FC236}">
                <a16:creationId xmlns:a16="http://schemas.microsoft.com/office/drawing/2014/main" id="{E389AC22-6615-0F72-07CC-0726E5169328}"/>
              </a:ext>
            </a:extLst>
          </p:cNvPr>
          <p:cNvSpPr>
            <a:spLocks noChangeAspect="1" noChangeArrowheads="1"/>
          </p:cNvSpPr>
          <p:nvPr/>
        </p:nvSpPr>
        <p:spPr bwMode="auto">
          <a:xfrm>
            <a:off x="3276600" y="4419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10" name="CuadroTexto 9">
            <a:extLst>
              <a:ext uri="{FF2B5EF4-FFF2-40B4-BE49-F238E27FC236}">
                <a16:creationId xmlns:a16="http://schemas.microsoft.com/office/drawing/2014/main" id="{73176C6B-8B8B-A22E-098F-9A958C786F0C}"/>
              </a:ext>
            </a:extLst>
          </p:cNvPr>
          <p:cNvSpPr txBox="1"/>
          <p:nvPr/>
        </p:nvSpPr>
        <p:spPr>
          <a:xfrm>
            <a:off x="135346" y="8657771"/>
            <a:ext cx="470000" cy="369332"/>
          </a:xfrm>
          <a:prstGeom prst="rect">
            <a:avLst/>
          </a:prstGeom>
          <a:noFill/>
        </p:spPr>
        <p:txBody>
          <a:bodyPr wrap="none" rtlCol="0">
            <a:spAutoFit/>
          </a:bodyPr>
          <a:lstStyle/>
          <a:p>
            <a:r>
              <a:rPr lang="es-CL" dirty="0">
                <a:solidFill>
                  <a:srgbClr val="0070C0"/>
                </a:solidFill>
                <a:latin typeface="Montserrat SemiBold" panose="00000700000000000000" pitchFamily="2" charset="0"/>
              </a:rPr>
              <a:t>38</a:t>
            </a:r>
          </a:p>
        </p:txBody>
      </p:sp>
      <p:sp>
        <p:nvSpPr>
          <p:cNvPr id="3" name="CuadroTexto 2">
            <a:extLst>
              <a:ext uri="{FF2B5EF4-FFF2-40B4-BE49-F238E27FC236}">
                <a16:creationId xmlns:a16="http://schemas.microsoft.com/office/drawing/2014/main" id="{A4DB4F96-0886-BC03-872B-C034CFB2FDD5}"/>
              </a:ext>
            </a:extLst>
          </p:cNvPr>
          <p:cNvSpPr txBox="1"/>
          <p:nvPr/>
        </p:nvSpPr>
        <p:spPr>
          <a:xfrm>
            <a:off x="736864" y="265521"/>
            <a:ext cx="4817094" cy="646331"/>
          </a:xfrm>
          <a:prstGeom prst="rect">
            <a:avLst/>
          </a:prstGeom>
          <a:noFill/>
        </p:spPr>
        <p:txBody>
          <a:bodyPr wrap="square" rtlCol="0">
            <a:spAutoFit/>
          </a:bodyPr>
          <a:lstStyle/>
          <a:p>
            <a:endParaRPr lang="es-MX" sz="1200" dirty="0">
              <a:solidFill>
                <a:srgbClr val="0070C0"/>
              </a:solidFill>
              <a:latin typeface="Montserrat Light" panose="00000400000000000000" pitchFamily="2" charset="0"/>
            </a:endParaRPr>
          </a:p>
          <a:p>
            <a:r>
              <a:rPr lang="es-MX" sz="1200" b="1" dirty="0">
                <a:solidFill>
                  <a:srgbClr val="0070C0"/>
                </a:solidFill>
                <a:latin typeface="Montserrat Light" panose="00000400000000000000" pitchFamily="2" charset="0"/>
              </a:rPr>
              <a:t>Identificación de actores relevantes, por grupo de interés </a:t>
            </a:r>
          </a:p>
          <a:p>
            <a:r>
              <a:rPr lang="es-MX" sz="1200" dirty="0">
                <a:solidFill>
                  <a:srgbClr val="0070C0"/>
                </a:solidFill>
                <a:latin typeface="Montserrat Light" panose="00000400000000000000" pitchFamily="2" charset="0"/>
              </a:rPr>
              <a:t>	</a:t>
            </a:r>
            <a:endParaRPr lang="es-MX" sz="1400" dirty="0">
              <a:solidFill>
                <a:srgbClr val="0070C0"/>
              </a:solidFill>
              <a:latin typeface="Montserrat Light" panose="00000400000000000000" pitchFamily="2" charset="0"/>
            </a:endParaRPr>
          </a:p>
        </p:txBody>
      </p:sp>
      <p:graphicFrame>
        <p:nvGraphicFramePr>
          <p:cNvPr id="2" name="Tabla 1">
            <a:extLst>
              <a:ext uri="{FF2B5EF4-FFF2-40B4-BE49-F238E27FC236}">
                <a16:creationId xmlns:a16="http://schemas.microsoft.com/office/drawing/2014/main" id="{44B8A6F8-903A-C3B8-12FB-03F5B3F22586}"/>
              </a:ext>
            </a:extLst>
          </p:cNvPr>
          <p:cNvGraphicFramePr>
            <a:graphicFrameLocks noGrp="1"/>
          </p:cNvGraphicFramePr>
          <p:nvPr>
            <p:extLst>
              <p:ext uri="{D42A27DB-BD31-4B8C-83A1-F6EECF244321}">
                <p14:modId xmlns:p14="http://schemas.microsoft.com/office/powerpoint/2010/main" val="27530932"/>
              </p:ext>
            </p:extLst>
          </p:nvPr>
        </p:nvGraphicFramePr>
        <p:xfrm>
          <a:off x="836023" y="989876"/>
          <a:ext cx="4167051" cy="1531260"/>
        </p:xfrm>
        <a:graphic>
          <a:graphicData uri="http://schemas.openxmlformats.org/drawingml/2006/table">
            <a:tbl>
              <a:tblPr/>
              <a:tblGrid>
                <a:gridCol w="3414987">
                  <a:extLst>
                    <a:ext uri="{9D8B030D-6E8A-4147-A177-3AD203B41FA5}">
                      <a16:colId xmlns:a16="http://schemas.microsoft.com/office/drawing/2014/main" val="1010948973"/>
                    </a:ext>
                  </a:extLst>
                </a:gridCol>
                <a:gridCol w="752064">
                  <a:extLst>
                    <a:ext uri="{9D8B030D-6E8A-4147-A177-3AD203B41FA5}">
                      <a16:colId xmlns:a16="http://schemas.microsoft.com/office/drawing/2014/main" val="2611608882"/>
                    </a:ext>
                  </a:extLst>
                </a:gridCol>
              </a:tblGrid>
              <a:tr h="127605">
                <a:tc>
                  <a:txBody>
                    <a:bodyPr/>
                    <a:lstStyle/>
                    <a:p>
                      <a:pPr algn="ctr" fontAlgn="ctr"/>
                      <a:r>
                        <a:rPr lang="es-CL" sz="700" b="1" i="0" u="none" strike="noStrike">
                          <a:solidFill>
                            <a:srgbClr val="000000"/>
                          </a:solidFill>
                          <a:effectLst/>
                          <a:latin typeface="Arial" panose="020B0604020202020204" pitchFamily="34" charset="0"/>
                        </a:rPr>
                        <a:t>Actor</a:t>
                      </a:r>
                    </a:p>
                  </a:txBody>
                  <a:tcPr marL="5261" marR="5261" marT="5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s-CL" sz="700" b="1" i="0" u="none" strike="noStrike">
                          <a:solidFill>
                            <a:srgbClr val="000000"/>
                          </a:solidFill>
                          <a:effectLst/>
                          <a:latin typeface="Arial" panose="020B0604020202020204" pitchFamily="34" charset="0"/>
                        </a:rPr>
                        <a:t>Sector</a:t>
                      </a:r>
                    </a:p>
                  </a:txBody>
                  <a:tcPr marL="5261" marR="5261" marT="5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2201668851"/>
                  </a:ext>
                </a:extLst>
              </a:tr>
              <a:tr h="127605">
                <a:tc>
                  <a:txBody>
                    <a:bodyPr/>
                    <a:lstStyle/>
                    <a:p>
                      <a:pPr algn="l" fontAlgn="ctr"/>
                      <a:r>
                        <a:rPr lang="es-CL" sz="800" b="0" i="0" u="none" strike="noStrike">
                          <a:solidFill>
                            <a:srgbClr val="000000"/>
                          </a:solidFill>
                          <a:effectLst/>
                          <a:latin typeface="Calibri" panose="020F0502020204030204" pitchFamily="34" charset="0"/>
                        </a:rPr>
                        <a:t>Movimiento Chao Pescao</a:t>
                      </a:r>
                    </a:p>
                  </a:txBody>
                  <a:tcPr marL="5261" marR="5261" marT="5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800" b="0" i="0" u="none" strike="noStrike">
                          <a:solidFill>
                            <a:srgbClr val="000000"/>
                          </a:solidFill>
                          <a:effectLst/>
                          <a:latin typeface="Calibri" panose="020F0502020204030204" pitchFamily="34" charset="0"/>
                        </a:rPr>
                        <a:t>Sociedad Civil</a:t>
                      </a:r>
                    </a:p>
                  </a:txBody>
                  <a:tcPr marL="5261" marR="5261" marT="5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8463457"/>
                  </a:ext>
                </a:extLst>
              </a:tr>
              <a:tr h="127605">
                <a:tc>
                  <a:txBody>
                    <a:bodyPr/>
                    <a:lstStyle/>
                    <a:p>
                      <a:pPr algn="l" fontAlgn="ctr"/>
                      <a:r>
                        <a:rPr lang="es-CL" sz="800" b="0" i="0" u="none" strike="noStrike">
                          <a:solidFill>
                            <a:srgbClr val="000000"/>
                          </a:solidFill>
                          <a:effectLst/>
                          <a:latin typeface="Calibri" panose="020F0502020204030204" pitchFamily="34" charset="0"/>
                        </a:rPr>
                        <a:t>ONG Good Neighbors Chile</a:t>
                      </a:r>
                    </a:p>
                  </a:txBody>
                  <a:tcPr marL="5261" marR="5261" marT="5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800" b="0" i="0" u="none" strike="noStrike">
                          <a:solidFill>
                            <a:srgbClr val="000000"/>
                          </a:solidFill>
                          <a:effectLst/>
                          <a:latin typeface="Calibri" panose="020F0502020204030204" pitchFamily="34" charset="0"/>
                        </a:rPr>
                        <a:t>Sociedad Civil</a:t>
                      </a:r>
                    </a:p>
                  </a:txBody>
                  <a:tcPr marL="5261" marR="5261" marT="5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2893321"/>
                  </a:ext>
                </a:extLst>
              </a:tr>
              <a:tr h="127605">
                <a:tc>
                  <a:txBody>
                    <a:bodyPr/>
                    <a:lstStyle/>
                    <a:p>
                      <a:pPr algn="l" fontAlgn="ctr"/>
                      <a:r>
                        <a:rPr lang="es-CL" sz="800" b="0" i="0" u="none" strike="noStrike">
                          <a:solidFill>
                            <a:srgbClr val="000000"/>
                          </a:solidFill>
                          <a:effectLst/>
                          <a:latin typeface="Calibri" panose="020F0502020204030204" pitchFamily="34" charset="0"/>
                        </a:rPr>
                        <a:t>ONG Ojos de Mar</a:t>
                      </a:r>
                    </a:p>
                  </a:txBody>
                  <a:tcPr marL="5261" marR="5261" marT="5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800" b="0" i="0" u="none" strike="noStrike">
                          <a:solidFill>
                            <a:srgbClr val="000000"/>
                          </a:solidFill>
                          <a:effectLst/>
                          <a:latin typeface="Calibri" panose="020F0502020204030204" pitchFamily="34" charset="0"/>
                        </a:rPr>
                        <a:t>Sociedad Civil</a:t>
                      </a:r>
                    </a:p>
                  </a:txBody>
                  <a:tcPr marL="5261" marR="5261" marT="5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1611686"/>
                  </a:ext>
                </a:extLst>
              </a:tr>
              <a:tr h="127605">
                <a:tc>
                  <a:txBody>
                    <a:bodyPr/>
                    <a:lstStyle/>
                    <a:p>
                      <a:pPr algn="l" fontAlgn="ctr"/>
                      <a:r>
                        <a:rPr lang="es-CL" sz="800" b="0" i="0" u="none" strike="noStrike">
                          <a:solidFill>
                            <a:srgbClr val="000000"/>
                          </a:solidFill>
                          <a:effectLst/>
                          <a:latin typeface="Calibri" panose="020F0502020204030204" pitchFamily="34" charset="0"/>
                        </a:rPr>
                        <a:t>Red de Santuarios</a:t>
                      </a:r>
                    </a:p>
                  </a:txBody>
                  <a:tcPr marL="5261" marR="5261" marT="5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800" b="0" i="0" u="none" strike="noStrike">
                          <a:solidFill>
                            <a:srgbClr val="000000"/>
                          </a:solidFill>
                          <a:effectLst/>
                          <a:latin typeface="Calibri" panose="020F0502020204030204" pitchFamily="34" charset="0"/>
                        </a:rPr>
                        <a:t>Sociedad Civil</a:t>
                      </a:r>
                    </a:p>
                  </a:txBody>
                  <a:tcPr marL="5261" marR="5261" marT="5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9645221"/>
                  </a:ext>
                </a:extLst>
              </a:tr>
              <a:tr h="127605">
                <a:tc>
                  <a:txBody>
                    <a:bodyPr/>
                    <a:lstStyle/>
                    <a:p>
                      <a:pPr algn="l" fontAlgn="ctr"/>
                      <a:r>
                        <a:rPr lang="es-CL" sz="800" b="0" i="0" u="none" strike="noStrike">
                          <a:solidFill>
                            <a:srgbClr val="000000"/>
                          </a:solidFill>
                          <a:effectLst/>
                          <a:latin typeface="Calibri" panose="020F0502020204030204" pitchFamily="34" charset="0"/>
                        </a:rPr>
                        <a:t>Red Metropolitana de Apicultores</a:t>
                      </a:r>
                    </a:p>
                  </a:txBody>
                  <a:tcPr marL="5261" marR="5261" marT="5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800" b="0" i="0" u="none" strike="noStrike">
                          <a:solidFill>
                            <a:srgbClr val="000000"/>
                          </a:solidFill>
                          <a:effectLst/>
                          <a:latin typeface="Calibri" panose="020F0502020204030204" pitchFamily="34" charset="0"/>
                        </a:rPr>
                        <a:t>Sociedad Civil</a:t>
                      </a:r>
                    </a:p>
                  </a:txBody>
                  <a:tcPr marL="5261" marR="5261" marT="5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5547761"/>
                  </a:ext>
                </a:extLst>
              </a:tr>
              <a:tr h="127605">
                <a:tc>
                  <a:txBody>
                    <a:bodyPr/>
                    <a:lstStyle/>
                    <a:p>
                      <a:pPr algn="l" fontAlgn="ctr"/>
                      <a:r>
                        <a:rPr lang="es-CL" sz="800" b="0" i="0" u="none" strike="noStrike">
                          <a:solidFill>
                            <a:srgbClr val="000000"/>
                          </a:solidFill>
                          <a:effectLst/>
                          <a:latin typeface="Calibri" panose="020F0502020204030204" pitchFamily="34" charset="0"/>
                        </a:rPr>
                        <a:t>SIV Abogados</a:t>
                      </a:r>
                    </a:p>
                  </a:txBody>
                  <a:tcPr marL="5261" marR="5261" marT="5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800" b="0" i="0" u="none" strike="noStrike">
                          <a:solidFill>
                            <a:srgbClr val="000000"/>
                          </a:solidFill>
                          <a:effectLst/>
                          <a:latin typeface="Calibri" panose="020F0502020204030204" pitchFamily="34" charset="0"/>
                        </a:rPr>
                        <a:t>Sociedad Civil</a:t>
                      </a:r>
                    </a:p>
                  </a:txBody>
                  <a:tcPr marL="5261" marR="5261" marT="5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5048072"/>
                  </a:ext>
                </a:extLst>
              </a:tr>
              <a:tr h="127605">
                <a:tc>
                  <a:txBody>
                    <a:bodyPr/>
                    <a:lstStyle/>
                    <a:p>
                      <a:pPr algn="l" fontAlgn="ctr"/>
                      <a:r>
                        <a:rPr lang="es-CL" sz="700" b="0" i="0" u="none" strike="noStrike">
                          <a:solidFill>
                            <a:srgbClr val="000000"/>
                          </a:solidFill>
                          <a:effectLst/>
                          <a:latin typeface="Arial" panose="020B0604020202020204" pitchFamily="34" charset="0"/>
                        </a:rPr>
                        <a:t>Social Lab</a:t>
                      </a:r>
                    </a:p>
                  </a:txBody>
                  <a:tcPr marL="5261" marR="5261" marT="5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800" b="0" i="0" u="none" strike="noStrike">
                          <a:solidFill>
                            <a:srgbClr val="000000"/>
                          </a:solidFill>
                          <a:effectLst/>
                          <a:latin typeface="Calibri" panose="020F0502020204030204" pitchFamily="34" charset="0"/>
                        </a:rPr>
                        <a:t>Sociedad Civil</a:t>
                      </a:r>
                    </a:p>
                  </a:txBody>
                  <a:tcPr marL="5261" marR="5261" marT="5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2828411"/>
                  </a:ext>
                </a:extLst>
              </a:tr>
              <a:tr h="127605">
                <a:tc>
                  <a:txBody>
                    <a:bodyPr/>
                    <a:lstStyle/>
                    <a:p>
                      <a:pPr algn="l" fontAlgn="ctr"/>
                      <a:r>
                        <a:rPr lang="es-CL" sz="700" b="0" i="0" u="none" strike="noStrike">
                          <a:solidFill>
                            <a:srgbClr val="000000"/>
                          </a:solidFill>
                          <a:effectLst/>
                          <a:latin typeface="Arial" panose="020B0604020202020204" pitchFamily="34" charset="0"/>
                        </a:rPr>
                        <a:t>The Nature Conservancy</a:t>
                      </a:r>
                    </a:p>
                  </a:txBody>
                  <a:tcPr marL="5261" marR="5261" marT="5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800" b="0" i="0" u="none" strike="noStrike">
                          <a:solidFill>
                            <a:srgbClr val="000000"/>
                          </a:solidFill>
                          <a:effectLst/>
                          <a:latin typeface="Calibri" panose="020F0502020204030204" pitchFamily="34" charset="0"/>
                        </a:rPr>
                        <a:t>Sociedad Civil</a:t>
                      </a:r>
                    </a:p>
                  </a:txBody>
                  <a:tcPr marL="5261" marR="5261" marT="5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8382621"/>
                  </a:ext>
                </a:extLst>
              </a:tr>
              <a:tr h="127605">
                <a:tc>
                  <a:txBody>
                    <a:bodyPr/>
                    <a:lstStyle/>
                    <a:p>
                      <a:pPr algn="l" fontAlgn="ctr"/>
                      <a:r>
                        <a:rPr lang="es-CL" sz="700" b="0" i="0" u="none" strike="noStrike">
                          <a:solidFill>
                            <a:srgbClr val="000000"/>
                          </a:solidFill>
                          <a:effectLst/>
                          <a:latin typeface="Arial" panose="020B0604020202020204" pitchFamily="34" charset="0"/>
                        </a:rPr>
                        <a:t>Tremendas</a:t>
                      </a:r>
                    </a:p>
                  </a:txBody>
                  <a:tcPr marL="5261" marR="5261" marT="5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800" b="0" i="0" u="none" strike="noStrike">
                          <a:solidFill>
                            <a:srgbClr val="000000"/>
                          </a:solidFill>
                          <a:effectLst/>
                          <a:latin typeface="Calibri" panose="020F0502020204030204" pitchFamily="34" charset="0"/>
                        </a:rPr>
                        <a:t>Sociedad Civil</a:t>
                      </a:r>
                    </a:p>
                  </a:txBody>
                  <a:tcPr marL="5261" marR="5261" marT="5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6872642"/>
                  </a:ext>
                </a:extLst>
              </a:tr>
              <a:tr h="127605">
                <a:tc>
                  <a:txBody>
                    <a:bodyPr/>
                    <a:lstStyle/>
                    <a:p>
                      <a:pPr algn="l" fontAlgn="ctr"/>
                      <a:r>
                        <a:rPr lang="es-CL" sz="800" b="0" i="0" u="none" strike="noStrike">
                          <a:solidFill>
                            <a:srgbClr val="000000"/>
                          </a:solidFill>
                          <a:effectLst/>
                          <a:latin typeface="Calibri" panose="020F0502020204030204" pitchFamily="34" charset="0"/>
                        </a:rPr>
                        <a:t>WCS</a:t>
                      </a:r>
                    </a:p>
                  </a:txBody>
                  <a:tcPr marL="5261" marR="5261" marT="5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800" b="0" i="0" u="none" strike="noStrike">
                          <a:solidFill>
                            <a:srgbClr val="000000"/>
                          </a:solidFill>
                          <a:effectLst/>
                          <a:latin typeface="Calibri" panose="020F0502020204030204" pitchFamily="34" charset="0"/>
                        </a:rPr>
                        <a:t>Sociedad Civil</a:t>
                      </a:r>
                    </a:p>
                  </a:txBody>
                  <a:tcPr marL="5261" marR="5261" marT="5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3796533"/>
                  </a:ext>
                </a:extLst>
              </a:tr>
              <a:tr h="127605">
                <a:tc>
                  <a:txBody>
                    <a:bodyPr/>
                    <a:lstStyle/>
                    <a:p>
                      <a:pPr algn="l" fontAlgn="ctr"/>
                      <a:r>
                        <a:rPr lang="es-CL" sz="800" b="0" i="0" u="none" strike="noStrike">
                          <a:solidFill>
                            <a:srgbClr val="000000"/>
                          </a:solidFill>
                          <a:effectLst/>
                          <a:latin typeface="Calibri" panose="020F0502020204030204" pitchFamily="34" charset="0"/>
                        </a:rPr>
                        <a:t>WWF</a:t>
                      </a:r>
                    </a:p>
                  </a:txBody>
                  <a:tcPr marL="5261" marR="5261" marT="5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800" b="0" i="0" u="none" strike="noStrike" dirty="0">
                          <a:solidFill>
                            <a:srgbClr val="000000"/>
                          </a:solidFill>
                          <a:effectLst/>
                          <a:latin typeface="Calibri" panose="020F0502020204030204" pitchFamily="34" charset="0"/>
                        </a:rPr>
                        <a:t>Sociedad Civil</a:t>
                      </a:r>
                    </a:p>
                  </a:txBody>
                  <a:tcPr marL="5261" marR="5261" marT="5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668394"/>
                  </a:ext>
                </a:extLst>
              </a:tr>
            </a:tbl>
          </a:graphicData>
        </a:graphic>
      </p:graphicFrame>
    </p:spTree>
    <p:extLst>
      <p:ext uri="{BB962C8B-B14F-4D97-AF65-F5344CB8AC3E}">
        <p14:creationId xmlns:p14="http://schemas.microsoft.com/office/powerpoint/2010/main" val="87601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94A274-BB4B-1CCC-8810-F9FF3E074ADE}"/>
              </a:ext>
            </a:extLst>
          </p:cNvPr>
          <p:cNvSpPr>
            <a:spLocks noGrp="1"/>
          </p:cNvSpPr>
          <p:nvPr>
            <p:ph type="ctrTitle"/>
          </p:nvPr>
        </p:nvSpPr>
        <p:spPr>
          <a:xfrm>
            <a:off x="756804" y="2068286"/>
            <a:ext cx="4415247" cy="6368940"/>
          </a:xfrm>
        </p:spPr>
        <p:txBody>
          <a:bodyPr/>
          <a:lstStyle/>
          <a:p>
            <a:pPr algn="l"/>
            <a:r>
              <a:rPr lang="es-MX" sz="1200" b="1" i="1" dirty="0">
                <a:solidFill>
                  <a:srgbClr val="0070C0"/>
                </a:solidFill>
                <a:latin typeface="Montserrat Light" panose="00000400000000000000" pitchFamily="2" charset="0"/>
              </a:rPr>
              <a:t>La seguridad hídrica se encuentra en el corazón de la preocupación nacional e internacional, definiéndose como la capacidad de una población para salvaguardar un acceso sostenible a cantidades adecuadas de agua de calidad aceptable para sostener los medios de vida, el bienestar humano y el desarrollo socioeconómico. (UN-</a:t>
            </a:r>
            <a:r>
              <a:rPr lang="es-MX" sz="1200" b="1" i="1" dirty="0" err="1">
                <a:solidFill>
                  <a:srgbClr val="0070C0"/>
                </a:solidFill>
                <a:latin typeface="Montserrat Light" panose="00000400000000000000" pitchFamily="2" charset="0"/>
              </a:rPr>
              <a:t>Water</a:t>
            </a:r>
            <a:r>
              <a:rPr lang="es-MX" sz="1200" b="1" i="1" dirty="0">
                <a:solidFill>
                  <a:srgbClr val="0070C0"/>
                </a:solidFill>
                <a:latin typeface="Montserrat Light" panose="00000400000000000000" pitchFamily="2" charset="0"/>
              </a:rPr>
              <a:t>, 2013; IHP-UNESCO, 2012).</a:t>
            </a:r>
            <a:br>
              <a:rPr lang="es-MX" sz="1200" b="1" i="1" dirty="0">
                <a:solidFill>
                  <a:srgbClr val="0070C0"/>
                </a:solidFill>
                <a:latin typeface="Montserrat Light" panose="00000400000000000000" pitchFamily="2" charset="0"/>
              </a:rPr>
            </a:br>
            <a:br>
              <a:rPr lang="es-MX" sz="1200" b="1" dirty="0">
                <a:solidFill>
                  <a:srgbClr val="0070C0"/>
                </a:solidFill>
                <a:latin typeface="Montserrat Light" panose="00000400000000000000" pitchFamily="2" charset="0"/>
              </a:rPr>
            </a:br>
            <a:r>
              <a:rPr lang="es-MX" sz="1200" dirty="0">
                <a:solidFill>
                  <a:srgbClr val="0070C0"/>
                </a:solidFill>
                <a:latin typeface="Montserrat Light" panose="00000400000000000000" pitchFamily="2" charset="0"/>
              </a:rPr>
              <a:t>Los Fondos de Agua surgieron como una respuesta local al reto de la seguridad hídrica global, desde una visión principalmente enfocada en los aspectos de conservación de las cuencas. Estos son organizaciones que diseñan e impulsan mecanismos financieros y de gobernanza, articulando actores públicos, privados y de la sociedad civil, con el fin de contribuir a dicho reto y al manejo sustentable de estas unidades territoriales, a través de soluciones basadas en la naturaleza e innovación tecnológica. </a:t>
            </a:r>
            <a:br>
              <a:rPr lang="es-MX" sz="1200" dirty="0">
                <a:solidFill>
                  <a:srgbClr val="0070C0"/>
                </a:solidFill>
                <a:latin typeface="Montserrat Light" panose="00000400000000000000" pitchFamily="2" charset="0"/>
              </a:rPr>
            </a:br>
            <a:br>
              <a:rPr lang="es-MX" sz="1200" dirty="0">
                <a:solidFill>
                  <a:srgbClr val="0070C0"/>
                </a:solidFill>
                <a:latin typeface="Montserrat Light" panose="00000400000000000000" pitchFamily="2" charset="0"/>
              </a:rPr>
            </a:br>
            <a:r>
              <a:rPr lang="es-MX" sz="1200" dirty="0">
                <a:solidFill>
                  <a:srgbClr val="0070C0"/>
                </a:solidFill>
                <a:latin typeface="Montserrat Light" panose="00000400000000000000" pitchFamily="2" charset="0"/>
              </a:rPr>
              <a:t>Los Fondos de Agua contribuyen a reunir evidencia científica y conocimiento sobre la seguridad hídrica, para así desarrollar una visión compartida y de largo plazo entre los distintos sectores participantes. Parte de su labor de apoyo es también propiciar el fortalecimiento de la voluntad política, necesaria para influir positivamente en la gobernanza del agua; contando con una estructura de gestión que garantiza un enfoque incluyente en la materia</a:t>
            </a:r>
            <a:r>
              <a:rPr lang="es-MX" sz="1400" dirty="0">
                <a:solidFill>
                  <a:srgbClr val="0070C0"/>
                </a:solidFill>
                <a:latin typeface="Montserrat Light" panose="00000400000000000000" pitchFamily="2" charset="0"/>
              </a:rPr>
              <a:t>.</a:t>
            </a:r>
            <a:br>
              <a:rPr lang="es-MX" sz="1400" dirty="0">
                <a:solidFill>
                  <a:srgbClr val="0070C0"/>
                </a:solidFill>
                <a:latin typeface="Montserrat Light" panose="00000400000000000000" pitchFamily="2" charset="0"/>
              </a:rPr>
            </a:br>
            <a:br>
              <a:rPr lang="es-MX" sz="1200" dirty="0">
                <a:solidFill>
                  <a:srgbClr val="0070C0"/>
                </a:solidFill>
                <a:latin typeface="Montserrat Light" panose="00000400000000000000" pitchFamily="2" charset="0"/>
              </a:rPr>
            </a:br>
            <a:r>
              <a:rPr lang="es-MX" sz="1200" b="1" dirty="0">
                <a:solidFill>
                  <a:srgbClr val="0070C0"/>
                </a:solidFill>
                <a:latin typeface="Montserrat Light" panose="00000400000000000000" pitchFamily="2" charset="0"/>
              </a:rPr>
              <a:t>La</a:t>
            </a:r>
            <a:r>
              <a:rPr lang="es-MX" sz="1200" b="1" dirty="0">
                <a:solidFill>
                  <a:srgbClr val="0070C0"/>
                </a:solidFill>
              </a:rPr>
              <a:t> </a:t>
            </a:r>
            <a:r>
              <a:rPr lang="es-MX" sz="1200" dirty="0">
                <a:solidFill>
                  <a:srgbClr val="0070C0"/>
                </a:solidFill>
                <a:latin typeface="Montserrat SemiBold" panose="00000700000000000000" pitchFamily="2" charset="0"/>
              </a:rPr>
              <a:t>Alianza Latinoamericana de Fondos de Agua </a:t>
            </a:r>
            <a:r>
              <a:rPr lang="es-MX" sz="1200" dirty="0">
                <a:solidFill>
                  <a:srgbClr val="0070C0"/>
                </a:solidFill>
                <a:latin typeface="Montserrat Light" panose="00000400000000000000" pitchFamily="2" charset="0"/>
              </a:rPr>
              <a:t>es un acuerdo creado en 2011 entre el Banco Interamericano de Desarrollo (BID), Fundación FEMSA, el Fondo para el Medio Ambiente Mundial (FMAM), la Iniciativa Internacional de Protección del Clima (IKI) y </a:t>
            </a:r>
            <a:r>
              <a:rPr lang="es-MX" sz="1200" dirty="0" err="1">
                <a:solidFill>
                  <a:srgbClr val="0070C0"/>
                </a:solidFill>
                <a:latin typeface="Montserrat Light" panose="00000400000000000000" pitchFamily="2" charset="0"/>
              </a:rPr>
              <a:t>The</a:t>
            </a:r>
            <a:r>
              <a:rPr lang="es-MX" sz="1200" dirty="0">
                <a:solidFill>
                  <a:srgbClr val="0070C0"/>
                </a:solidFill>
                <a:latin typeface="Montserrat Light" panose="00000400000000000000" pitchFamily="2" charset="0"/>
              </a:rPr>
              <a:t> </a:t>
            </a:r>
            <a:r>
              <a:rPr lang="es-MX" sz="1200" dirty="0" err="1">
                <a:solidFill>
                  <a:srgbClr val="0070C0"/>
                </a:solidFill>
                <a:latin typeface="Montserrat Light" panose="00000400000000000000" pitchFamily="2" charset="0"/>
              </a:rPr>
              <a:t>Nature</a:t>
            </a:r>
            <a:r>
              <a:rPr lang="es-MX" sz="1200" dirty="0">
                <a:solidFill>
                  <a:srgbClr val="0070C0"/>
                </a:solidFill>
                <a:latin typeface="Montserrat Light" panose="00000400000000000000" pitchFamily="2" charset="0"/>
              </a:rPr>
              <a:t> </a:t>
            </a:r>
            <a:r>
              <a:rPr lang="es-MX" sz="1200" dirty="0" err="1">
                <a:solidFill>
                  <a:srgbClr val="0070C0"/>
                </a:solidFill>
                <a:latin typeface="Montserrat Light" panose="00000400000000000000" pitchFamily="2" charset="0"/>
              </a:rPr>
              <a:t>Conservancy</a:t>
            </a:r>
            <a:r>
              <a:rPr lang="es-MX" sz="1200" dirty="0">
                <a:solidFill>
                  <a:srgbClr val="0070C0"/>
                </a:solidFill>
                <a:latin typeface="Montserrat Light" panose="00000400000000000000" pitchFamily="2" charset="0"/>
              </a:rPr>
              <a:t> (TNC); con el fin de contribuir a la seguridad hídrica de América Latina y el Caribe,  a través de la creación y fortalecimiento de Fondos de Agua.</a:t>
            </a:r>
            <a:br>
              <a:rPr lang="es-MX" sz="1200" dirty="0">
                <a:solidFill>
                  <a:srgbClr val="0070C0"/>
                </a:solidFill>
                <a:latin typeface="Montserrat Light" panose="00000400000000000000" pitchFamily="2" charset="0"/>
              </a:rPr>
            </a:br>
            <a:br>
              <a:rPr lang="es-MX" sz="1400" dirty="0">
                <a:solidFill>
                  <a:srgbClr val="0070C0"/>
                </a:solidFill>
                <a:latin typeface="Montserrat Light" panose="00000400000000000000" pitchFamily="2" charset="0"/>
              </a:rPr>
            </a:br>
            <a:endParaRPr lang="es-CL" dirty="0"/>
          </a:p>
        </p:txBody>
      </p:sp>
      <p:grpSp>
        <p:nvGrpSpPr>
          <p:cNvPr id="4" name="Google Shape;280;p9">
            <a:extLst>
              <a:ext uri="{FF2B5EF4-FFF2-40B4-BE49-F238E27FC236}">
                <a16:creationId xmlns:a16="http://schemas.microsoft.com/office/drawing/2014/main" id="{07C7131B-006B-39CE-0E04-A7102AB84A52}"/>
              </a:ext>
            </a:extLst>
          </p:cNvPr>
          <p:cNvGrpSpPr/>
          <p:nvPr/>
        </p:nvGrpSpPr>
        <p:grpSpPr>
          <a:xfrm>
            <a:off x="5422900" y="7861300"/>
            <a:ext cx="1320800" cy="1168948"/>
            <a:chOff x="10112187" y="677373"/>
            <a:chExt cx="2162287" cy="2163376"/>
          </a:xfrm>
        </p:grpSpPr>
        <p:sp>
          <p:nvSpPr>
            <p:cNvPr id="5" name="Google Shape;281;p9">
              <a:extLst>
                <a:ext uri="{FF2B5EF4-FFF2-40B4-BE49-F238E27FC236}">
                  <a16:creationId xmlns:a16="http://schemas.microsoft.com/office/drawing/2014/main" id="{21105E18-362A-A9E5-2187-5F4F7361EDDB}"/>
                </a:ext>
              </a:extLst>
            </p:cNvPr>
            <p:cNvSpPr/>
            <p:nvPr/>
          </p:nvSpPr>
          <p:spPr>
            <a:xfrm rot="-2738524">
              <a:off x="10411435" y="1011508"/>
              <a:ext cx="1563792" cy="1495106"/>
            </a:xfrm>
            <a:prstGeom prst="teardrop">
              <a:avLst>
                <a:gd name="adj" fmla="val 128605"/>
              </a:avLst>
            </a:prstGeom>
            <a:solidFill>
              <a:schemeClr val="lt1"/>
            </a:solid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pic>
          <p:nvPicPr>
            <p:cNvPr id="6" name="Google Shape;282;p9" descr="Logotipo, nombre de la empresa&#10;&#10;Descripción generada automáticamente">
              <a:extLst>
                <a:ext uri="{FF2B5EF4-FFF2-40B4-BE49-F238E27FC236}">
                  <a16:creationId xmlns:a16="http://schemas.microsoft.com/office/drawing/2014/main" id="{6BBB442E-5DB5-E10E-595C-0E97D8BC5C9C}"/>
                </a:ext>
              </a:extLst>
            </p:cNvPr>
            <p:cNvPicPr preferRelativeResize="0"/>
            <p:nvPr/>
          </p:nvPicPr>
          <p:blipFill rotWithShape="1">
            <a:blip r:embed="rId2">
              <a:alphaModFix/>
            </a:blip>
            <a:srcRect/>
            <a:stretch/>
          </p:blipFill>
          <p:spPr>
            <a:xfrm>
              <a:off x="10467190" y="1058082"/>
              <a:ext cx="1445110" cy="1157032"/>
            </a:xfrm>
            <a:prstGeom prst="rect">
              <a:avLst/>
            </a:prstGeom>
            <a:noFill/>
            <a:ln>
              <a:noFill/>
            </a:ln>
          </p:spPr>
        </p:pic>
      </p:grpSp>
      <p:sp>
        <p:nvSpPr>
          <p:cNvPr id="7" name="AutoShape 2">
            <a:extLst>
              <a:ext uri="{FF2B5EF4-FFF2-40B4-BE49-F238E27FC236}">
                <a16:creationId xmlns:a16="http://schemas.microsoft.com/office/drawing/2014/main" id="{E389AC22-6615-0F72-07CC-0726E5169328}"/>
              </a:ext>
            </a:extLst>
          </p:cNvPr>
          <p:cNvSpPr>
            <a:spLocks noChangeAspect="1" noChangeArrowheads="1"/>
          </p:cNvSpPr>
          <p:nvPr/>
        </p:nvSpPr>
        <p:spPr bwMode="auto">
          <a:xfrm>
            <a:off x="3276600" y="4419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10" name="CuadroTexto 9">
            <a:extLst>
              <a:ext uri="{FF2B5EF4-FFF2-40B4-BE49-F238E27FC236}">
                <a16:creationId xmlns:a16="http://schemas.microsoft.com/office/drawing/2014/main" id="{73176C6B-8B8B-A22E-098F-9A958C786F0C}"/>
              </a:ext>
            </a:extLst>
          </p:cNvPr>
          <p:cNvSpPr txBox="1"/>
          <p:nvPr/>
        </p:nvSpPr>
        <p:spPr>
          <a:xfrm>
            <a:off x="135346" y="8657771"/>
            <a:ext cx="341760" cy="369332"/>
          </a:xfrm>
          <a:prstGeom prst="rect">
            <a:avLst/>
          </a:prstGeom>
          <a:noFill/>
        </p:spPr>
        <p:txBody>
          <a:bodyPr wrap="none" rtlCol="0">
            <a:spAutoFit/>
          </a:bodyPr>
          <a:lstStyle/>
          <a:p>
            <a:r>
              <a:rPr lang="es-CL" dirty="0">
                <a:solidFill>
                  <a:srgbClr val="0070C0"/>
                </a:solidFill>
                <a:latin typeface="Montserrat SemiBold" panose="00000700000000000000" pitchFamily="2" charset="0"/>
              </a:rPr>
              <a:t>4</a:t>
            </a:r>
          </a:p>
        </p:txBody>
      </p:sp>
    </p:spTree>
    <p:extLst>
      <p:ext uri="{BB962C8B-B14F-4D97-AF65-F5344CB8AC3E}">
        <p14:creationId xmlns:p14="http://schemas.microsoft.com/office/powerpoint/2010/main" val="2088596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94A274-BB4B-1CCC-8810-F9FF3E074ADE}"/>
              </a:ext>
            </a:extLst>
          </p:cNvPr>
          <p:cNvSpPr>
            <a:spLocks noGrp="1"/>
          </p:cNvSpPr>
          <p:nvPr>
            <p:ph type="ctrTitle"/>
          </p:nvPr>
        </p:nvSpPr>
        <p:spPr>
          <a:xfrm>
            <a:off x="735035" y="304799"/>
            <a:ext cx="4415247" cy="2209801"/>
          </a:xfrm>
        </p:spPr>
        <p:txBody>
          <a:bodyPr/>
          <a:lstStyle/>
          <a:p>
            <a:pPr algn="l"/>
            <a:br>
              <a:rPr lang="es-MX" sz="1400" b="1" dirty="0">
                <a:solidFill>
                  <a:srgbClr val="0070C0"/>
                </a:solidFill>
              </a:rPr>
            </a:br>
            <a:br>
              <a:rPr lang="es-MX" sz="1200" dirty="0">
                <a:solidFill>
                  <a:srgbClr val="0070C0"/>
                </a:solidFill>
                <a:latin typeface="Montserrat Light" panose="00000400000000000000" pitchFamily="2" charset="0"/>
              </a:rPr>
            </a:br>
            <a:br>
              <a:rPr lang="es-MX" sz="1200" dirty="0">
                <a:solidFill>
                  <a:srgbClr val="0070C0"/>
                </a:solidFill>
                <a:latin typeface="Montserrat Light" panose="00000400000000000000" pitchFamily="2" charset="0"/>
              </a:rPr>
            </a:br>
            <a:r>
              <a:rPr lang="es-MX" sz="1200" dirty="0">
                <a:solidFill>
                  <a:srgbClr val="0070C0"/>
                </a:solidFill>
                <a:latin typeface="Montserrat Light" panose="00000400000000000000" pitchFamily="2" charset="0"/>
              </a:rPr>
              <a:t>A diciembre de 2020 existen 43 fondos de agua en el mundo, 26 de ellos están en 9 países de Latinoamérica que son parte de la Alianza Latinoamericana de Fondos de Agua. Entre ellos el chileno.</a:t>
            </a:r>
            <a:br>
              <a:rPr lang="es-MX" sz="1200" dirty="0">
                <a:solidFill>
                  <a:srgbClr val="0070C0"/>
                </a:solidFill>
                <a:latin typeface="Montserrat Light" panose="00000400000000000000" pitchFamily="2" charset="0"/>
              </a:rPr>
            </a:br>
            <a:br>
              <a:rPr lang="es-MX" sz="2400" dirty="0"/>
            </a:br>
            <a:br>
              <a:rPr lang="es-CL" sz="1400" dirty="0"/>
            </a:br>
            <a:endParaRPr lang="es-CL" dirty="0"/>
          </a:p>
        </p:txBody>
      </p:sp>
      <p:grpSp>
        <p:nvGrpSpPr>
          <p:cNvPr id="4" name="Google Shape;280;p9">
            <a:extLst>
              <a:ext uri="{FF2B5EF4-FFF2-40B4-BE49-F238E27FC236}">
                <a16:creationId xmlns:a16="http://schemas.microsoft.com/office/drawing/2014/main" id="{07C7131B-006B-39CE-0E04-A7102AB84A52}"/>
              </a:ext>
            </a:extLst>
          </p:cNvPr>
          <p:cNvGrpSpPr/>
          <p:nvPr/>
        </p:nvGrpSpPr>
        <p:grpSpPr>
          <a:xfrm>
            <a:off x="5422900" y="7861300"/>
            <a:ext cx="1320800" cy="1168948"/>
            <a:chOff x="10112187" y="677373"/>
            <a:chExt cx="2162287" cy="2163376"/>
          </a:xfrm>
        </p:grpSpPr>
        <p:sp>
          <p:nvSpPr>
            <p:cNvPr id="5" name="Google Shape;281;p9">
              <a:extLst>
                <a:ext uri="{FF2B5EF4-FFF2-40B4-BE49-F238E27FC236}">
                  <a16:creationId xmlns:a16="http://schemas.microsoft.com/office/drawing/2014/main" id="{21105E18-362A-A9E5-2187-5F4F7361EDDB}"/>
                </a:ext>
              </a:extLst>
            </p:cNvPr>
            <p:cNvSpPr/>
            <p:nvPr/>
          </p:nvSpPr>
          <p:spPr>
            <a:xfrm rot="-2738524">
              <a:off x="10411435" y="1011508"/>
              <a:ext cx="1563792" cy="1495106"/>
            </a:xfrm>
            <a:prstGeom prst="teardrop">
              <a:avLst>
                <a:gd name="adj" fmla="val 128605"/>
              </a:avLst>
            </a:prstGeom>
            <a:solidFill>
              <a:schemeClr val="lt1"/>
            </a:solid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pic>
          <p:nvPicPr>
            <p:cNvPr id="6" name="Google Shape;282;p9" descr="Logotipo, nombre de la empresa&#10;&#10;Descripción generada automáticamente">
              <a:extLst>
                <a:ext uri="{FF2B5EF4-FFF2-40B4-BE49-F238E27FC236}">
                  <a16:creationId xmlns:a16="http://schemas.microsoft.com/office/drawing/2014/main" id="{6BBB442E-5DB5-E10E-595C-0E97D8BC5C9C}"/>
                </a:ext>
              </a:extLst>
            </p:cNvPr>
            <p:cNvPicPr preferRelativeResize="0"/>
            <p:nvPr/>
          </p:nvPicPr>
          <p:blipFill rotWithShape="1">
            <a:blip r:embed="rId2">
              <a:alphaModFix/>
            </a:blip>
            <a:srcRect/>
            <a:stretch/>
          </p:blipFill>
          <p:spPr>
            <a:xfrm>
              <a:off x="10467190" y="1058082"/>
              <a:ext cx="1445110" cy="1157032"/>
            </a:xfrm>
            <a:prstGeom prst="rect">
              <a:avLst/>
            </a:prstGeom>
            <a:noFill/>
            <a:ln>
              <a:noFill/>
            </a:ln>
          </p:spPr>
        </p:pic>
      </p:grpSp>
      <p:sp>
        <p:nvSpPr>
          <p:cNvPr id="7" name="AutoShape 2">
            <a:extLst>
              <a:ext uri="{FF2B5EF4-FFF2-40B4-BE49-F238E27FC236}">
                <a16:creationId xmlns:a16="http://schemas.microsoft.com/office/drawing/2014/main" id="{E389AC22-6615-0F72-07CC-0726E5169328}"/>
              </a:ext>
            </a:extLst>
          </p:cNvPr>
          <p:cNvSpPr>
            <a:spLocks noChangeAspect="1" noChangeArrowheads="1"/>
          </p:cNvSpPr>
          <p:nvPr/>
        </p:nvSpPr>
        <p:spPr bwMode="auto">
          <a:xfrm>
            <a:off x="3276600" y="4419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10" name="CuadroTexto 9">
            <a:extLst>
              <a:ext uri="{FF2B5EF4-FFF2-40B4-BE49-F238E27FC236}">
                <a16:creationId xmlns:a16="http://schemas.microsoft.com/office/drawing/2014/main" id="{73176C6B-8B8B-A22E-098F-9A958C786F0C}"/>
              </a:ext>
            </a:extLst>
          </p:cNvPr>
          <p:cNvSpPr txBox="1"/>
          <p:nvPr/>
        </p:nvSpPr>
        <p:spPr>
          <a:xfrm>
            <a:off x="135346" y="8657771"/>
            <a:ext cx="319318" cy="369332"/>
          </a:xfrm>
          <a:prstGeom prst="rect">
            <a:avLst/>
          </a:prstGeom>
          <a:noFill/>
        </p:spPr>
        <p:txBody>
          <a:bodyPr wrap="none" rtlCol="0">
            <a:spAutoFit/>
          </a:bodyPr>
          <a:lstStyle/>
          <a:p>
            <a:r>
              <a:rPr lang="es-CL" dirty="0">
                <a:solidFill>
                  <a:srgbClr val="0070C0"/>
                </a:solidFill>
                <a:latin typeface="Montserrat SemiBold" panose="00000700000000000000" pitchFamily="2" charset="0"/>
              </a:rPr>
              <a:t>5</a:t>
            </a:r>
          </a:p>
        </p:txBody>
      </p:sp>
      <p:sp>
        <p:nvSpPr>
          <p:cNvPr id="12" name="CuadroTexto 11">
            <a:extLst>
              <a:ext uri="{FF2B5EF4-FFF2-40B4-BE49-F238E27FC236}">
                <a16:creationId xmlns:a16="http://schemas.microsoft.com/office/drawing/2014/main" id="{2277FE37-4FA5-1C88-D2D6-966F5EF62EBB}"/>
              </a:ext>
            </a:extLst>
          </p:cNvPr>
          <p:cNvSpPr txBox="1"/>
          <p:nvPr/>
        </p:nvSpPr>
        <p:spPr>
          <a:xfrm>
            <a:off x="751114" y="3617655"/>
            <a:ext cx="4484914" cy="4708981"/>
          </a:xfrm>
          <a:prstGeom prst="rect">
            <a:avLst/>
          </a:prstGeom>
          <a:noFill/>
        </p:spPr>
        <p:txBody>
          <a:bodyPr wrap="square" rtlCol="0">
            <a:spAutoFit/>
          </a:bodyPr>
          <a:lstStyle/>
          <a:p>
            <a:r>
              <a:rPr lang="es-MX" sz="1200" dirty="0">
                <a:solidFill>
                  <a:srgbClr val="0070C0"/>
                </a:solidFill>
                <a:latin typeface="Montserrat Light" panose="00000400000000000000" pitchFamily="2" charset="0"/>
              </a:rPr>
              <a:t>El </a:t>
            </a:r>
            <a:r>
              <a:rPr lang="es-MX" sz="1200" b="1" dirty="0">
                <a:solidFill>
                  <a:srgbClr val="0070C0"/>
                </a:solidFill>
                <a:latin typeface="Montserrat Light" panose="00000400000000000000" pitchFamily="2" charset="0"/>
              </a:rPr>
              <a:t>Fondo de Agua Santiago-Maipo (FDASM) , </a:t>
            </a:r>
          </a:p>
          <a:p>
            <a:r>
              <a:rPr lang="es-MX" sz="1200" dirty="0">
                <a:solidFill>
                  <a:srgbClr val="0070C0"/>
                </a:solidFill>
                <a:latin typeface="Montserrat Light" panose="00000400000000000000" pitchFamily="2" charset="0"/>
              </a:rPr>
              <a:t>es una corporación de derecho privado, que se implementa como una plataforma de colaboración independiente, con representación de los distintos actores que participan del sector del agua de la Región Metropolitana, que busca establecer una visión común, y de largo plazo, enfocada en contribuir -a través de acciones efectivas, coordinadas y basadas en ciencia-, a la seguridad hídrica de los habitantes, organizaciones y ecosistemas que se abastecen de la cuenca del río Maipo. </a:t>
            </a:r>
          </a:p>
          <a:p>
            <a:endParaRPr lang="es-MX" sz="1200" dirty="0">
              <a:solidFill>
                <a:srgbClr val="0070C0"/>
              </a:solidFill>
              <a:latin typeface="Montserrat Light" panose="00000400000000000000" pitchFamily="2" charset="0"/>
            </a:endParaRPr>
          </a:p>
          <a:p>
            <a:r>
              <a:rPr lang="es-MX" sz="1200" dirty="0">
                <a:solidFill>
                  <a:srgbClr val="0070C0"/>
                </a:solidFill>
                <a:latin typeface="Montserrat Light" panose="00000400000000000000" pitchFamily="2" charset="0"/>
              </a:rPr>
              <a:t>De esta forma, </a:t>
            </a:r>
            <a:r>
              <a:rPr lang="es-MX" sz="1200" dirty="0" err="1">
                <a:solidFill>
                  <a:srgbClr val="0070C0"/>
                </a:solidFill>
                <a:latin typeface="Montserrat Light" panose="00000400000000000000" pitchFamily="2" charset="0"/>
              </a:rPr>
              <a:t>The</a:t>
            </a:r>
            <a:r>
              <a:rPr lang="es-MX" sz="1200" dirty="0">
                <a:solidFill>
                  <a:srgbClr val="0070C0"/>
                </a:solidFill>
                <a:latin typeface="Montserrat Light" panose="00000400000000000000" pitchFamily="2" charset="0"/>
              </a:rPr>
              <a:t> </a:t>
            </a:r>
            <a:r>
              <a:rPr lang="es-MX" sz="1200" dirty="0" err="1">
                <a:solidFill>
                  <a:srgbClr val="0070C0"/>
                </a:solidFill>
                <a:latin typeface="Montserrat Light" panose="00000400000000000000" pitchFamily="2" charset="0"/>
              </a:rPr>
              <a:t>Nature</a:t>
            </a:r>
            <a:r>
              <a:rPr lang="es-MX" sz="1200" dirty="0">
                <a:solidFill>
                  <a:srgbClr val="0070C0"/>
                </a:solidFill>
                <a:latin typeface="Montserrat Light" panose="00000400000000000000" pitchFamily="2" charset="0"/>
              </a:rPr>
              <a:t> </a:t>
            </a:r>
            <a:r>
              <a:rPr lang="es-MX" sz="1200" dirty="0" err="1">
                <a:solidFill>
                  <a:srgbClr val="0070C0"/>
                </a:solidFill>
                <a:latin typeface="Montserrat Light" panose="00000400000000000000" pitchFamily="2" charset="0"/>
              </a:rPr>
              <a:t>Conservancy</a:t>
            </a:r>
            <a:r>
              <a:rPr lang="es-MX" sz="1200" dirty="0">
                <a:solidFill>
                  <a:srgbClr val="0070C0"/>
                </a:solidFill>
                <a:latin typeface="Montserrat Light" panose="00000400000000000000" pitchFamily="2" charset="0"/>
              </a:rPr>
              <a:t> (TNC), como representante de la Alianza Latinoamericana de Fondos de Agua, y el grupo Promotor del Fondo del Agua de la cuenca del río Maipo, trabajaron durante 2017 y 2018 en el diseño del </a:t>
            </a:r>
            <a:r>
              <a:rPr lang="es-MX" sz="1200" b="1" dirty="0">
                <a:solidFill>
                  <a:srgbClr val="0070C0"/>
                </a:solidFill>
                <a:latin typeface="Montserrat Light" panose="00000400000000000000" pitchFamily="2" charset="0"/>
              </a:rPr>
              <a:t>FDASM</a:t>
            </a:r>
            <a:r>
              <a:rPr lang="es-MX" sz="1200" dirty="0">
                <a:solidFill>
                  <a:srgbClr val="0070C0"/>
                </a:solidFill>
                <a:latin typeface="Montserrat Light" panose="00000400000000000000" pitchFamily="2" charset="0"/>
              </a:rPr>
              <a:t>. Posteriormente, a fines del 2019, se establece el compromiso formal de sus socios fundadores: el Gobierno Regional de la Región Metropolitana (GORE-RM), la Asociación de Municipalidades Rurales (AMUR), Aguas Andinas, Anglo American, Nestlé Chile, la Federación Nacional de Cooperativa de Servicios Sanitarios (FESAN), la Confederación de </a:t>
            </a:r>
            <a:r>
              <a:rPr lang="es-MX" sz="1200" dirty="0" err="1">
                <a:solidFill>
                  <a:srgbClr val="0070C0"/>
                </a:solidFill>
                <a:latin typeface="Montserrat Light" panose="00000400000000000000" pitchFamily="2" charset="0"/>
              </a:rPr>
              <a:t>Canalistas</a:t>
            </a:r>
            <a:r>
              <a:rPr lang="es-MX" sz="1200" dirty="0">
                <a:solidFill>
                  <a:srgbClr val="0070C0"/>
                </a:solidFill>
                <a:latin typeface="Montserrat Light" panose="00000400000000000000" pitchFamily="2" charset="0"/>
              </a:rPr>
              <a:t> de Chile (CONCA), </a:t>
            </a:r>
            <a:r>
              <a:rPr lang="es-MX" sz="1200" dirty="0" err="1">
                <a:solidFill>
                  <a:srgbClr val="0070C0"/>
                </a:solidFill>
                <a:latin typeface="Montserrat Light" panose="00000400000000000000" pitchFamily="2" charset="0"/>
              </a:rPr>
              <a:t>AdaptChile</a:t>
            </a:r>
            <a:r>
              <a:rPr lang="es-MX" sz="1200" dirty="0">
                <a:solidFill>
                  <a:srgbClr val="0070C0"/>
                </a:solidFill>
                <a:latin typeface="Montserrat Light" panose="00000400000000000000" pitchFamily="2" charset="0"/>
              </a:rPr>
              <a:t> y </a:t>
            </a:r>
            <a:r>
              <a:rPr lang="es-MX" sz="1200" dirty="0" err="1">
                <a:solidFill>
                  <a:srgbClr val="0070C0"/>
                </a:solidFill>
                <a:latin typeface="Montserrat Light" panose="00000400000000000000" pitchFamily="2" charset="0"/>
              </a:rPr>
              <a:t>The</a:t>
            </a:r>
            <a:r>
              <a:rPr lang="es-MX" sz="1200" dirty="0">
                <a:solidFill>
                  <a:srgbClr val="0070C0"/>
                </a:solidFill>
                <a:latin typeface="Montserrat Light" panose="00000400000000000000" pitchFamily="2" charset="0"/>
              </a:rPr>
              <a:t> </a:t>
            </a:r>
            <a:r>
              <a:rPr lang="es-MX" sz="1200" dirty="0" err="1">
                <a:solidFill>
                  <a:srgbClr val="0070C0"/>
                </a:solidFill>
                <a:latin typeface="Montserrat Light" panose="00000400000000000000" pitchFamily="2" charset="0"/>
              </a:rPr>
              <a:t>Nature</a:t>
            </a:r>
            <a:r>
              <a:rPr lang="es-MX" sz="1200" dirty="0">
                <a:solidFill>
                  <a:srgbClr val="0070C0"/>
                </a:solidFill>
                <a:latin typeface="Montserrat Light" panose="00000400000000000000" pitchFamily="2" charset="0"/>
              </a:rPr>
              <a:t> </a:t>
            </a:r>
            <a:r>
              <a:rPr lang="es-MX" sz="1200" dirty="0" err="1">
                <a:solidFill>
                  <a:srgbClr val="0070C0"/>
                </a:solidFill>
                <a:latin typeface="Montserrat Light" panose="00000400000000000000" pitchFamily="2" charset="0"/>
              </a:rPr>
              <a:t>Conservancy</a:t>
            </a:r>
            <a:r>
              <a:rPr lang="es-MX" sz="1200" dirty="0">
                <a:solidFill>
                  <a:srgbClr val="0070C0"/>
                </a:solidFill>
                <a:latin typeface="Montserrat Light" panose="00000400000000000000" pitchFamily="2" charset="0"/>
              </a:rPr>
              <a:t>.</a:t>
            </a:r>
          </a:p>
        </p:txBody>
      </p:sp>
      <p:pic>
        <p:nvPicPr>
          <p:cNvPr id="14" name="Imagen 13" descr="Mapa&#10;&#10;Descripción generada automáticamente">
            <a:extLst>
              <a:ext uri="{FF2B5EF4-FFF2-40B4-BE49-F238E27FC236}">
                <a16:creationId xmlns:a16="http://schemas.microsoft.com/office/drawing/2014/main" id="{F7558A04-5B7F-ECB3-4D7E-5479CC3C74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7371" y="1419225"/>
            <a:ext cx="1981200" cy="2038350"/>
          </a:xfrm>
          <a:prstGeom prst="rect">
            <a:avLst/>
          </a:prstGeom>
        </p:spPr>
      </p:pic>
      <p:sp>
        <p:nvSpPr>
          <p:cNvPr id="11" name="Rectángulo: una sola esquina cortada 10">
            <a:extLst>
              <a:ext uri="{FF2B5EF4-FFF2-40B4-BE49-F238E27FC236}">
                <a16:creationId xmlns:a16="http://schemas.microsoft.com/office/drawing/2014/main" id="{FF8B16E1-3B39-D952-BE45-8C2282D1901A}"/>
              </a:ext>
            </a:extLst>
          </p:cNvPr>
          <p:cNvSpPr/>
          <p:nvPr/>
        </p:nvSpPr>
        <p:spPr>
          <a:xfrm>
            <a:off x="1251856" y="2057401"/>
            <a:ext cx="1970315" cy="783771"/>
          </a:xfrm>
          <a:prstGeom prst="snip1Rect">
            <a:avLst/>
          </a:prstGeom>
          <a:solidFill>
            <a:srgbClr val="CCECFF"/>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a:solidFill>
                  <a:srgbClr val="0070C0"/>
                </a:solidFill>
                <a:effectLst>
                  <a:outerShdw blurRad="38100" dist="38100" dir="2700000" algn="tl">
                    <a:srgbClr val="000000">
                      <a:alpha val="43137"/>
                    </a:srgbClr>
                  </a:outerShdw>
                </a:effectLst>
                <a:latin typeface="Montserrat Light" panose="00000400000000000000" pitchFamily="2" charset="0"/>
              </a:rPr>
              <a:t>Mapa de los Fondos de Agua en Latinoamérica</a:t>
            </a:r>
          </a:p>
        </p:txBody>
      </p:sp>
    </p:spTree>
    <p:extLst>
      <p:ext uri="{BB962C8B-B14F-4D97-AF65-F5344CB8AC3E}">
        <p14:creationId xmlns:p14="http://schemas.microsoft.com/office/powerpoint/2010/main" val="4089415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280;p9">
            <a:extLst>
              <a:ext uri="{FF2B5EF4-FFF2-40B4-BE49-F238E27FC236}">
                <a16:creationId xmlns:a16="http://schemas.microsoft.com/office/drawing/2014/main" id="{07C7131B-006B-39CE-0E04-A7102AB84A52}"/>
              </a:ext>
            </a:extLst>
          </p:cNvPr>
          <p:cNvGrpSpPr/>
          <p:nvPr/>
        </p:nvGrpSpPr>
        <p:grpSpPr>
          <a:xfrm>
            <a:off x="5422900" y="7861300"/>
            <a:ext cx="1320800" cy="1168948"/>
            <a:chOff x="10112187" y="677373"/>
            <a:chExt cx="2162287" cy="2163376"/>
          </a:xfrm>
        </p:grpSpPr>
        <p:sp>
          <p:nvSpPr>
            <p:cNvPr id="5" name="Google Shape;281;p9">
              <a:extLst>
                <a:ext uri="{FF2B5EF4-FFF2-40B4-BE49-F238E27FC236}">
                  <a16:creationId xmlns:a16="http://schemas.microsoft.com/office/drawing/2014/main" id="{21105E18-362A-A9E5-2187-5F4F7361EDDB}"/>
                </a:ext>
              </a:extLst>
            </p:cNvPr>
            <p:cNvSpPr/>
            <p:nvPr/>
          </p:nvSpPr>
          <p:spPr>
            <a:xfrm rot="-2738524">
              <a:off x="10411435" y="1011508"/>
              <a:ext cx="1563792" cy="1495106"/>
            </a:xfrm>
            <a:prstGeom prst="teardrop">
              <a:avLst>
                <a:gd name="adj" fmla="val 128605"/>
              </a:avLst>
            </a:prstGeom>
            <a:solidFill>
              <a:schemeClr val="lt1"/>
            </a:solid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pic>
          <p:nvPicPr>
            <p:cNvPr id="6" name="Google Shape;282;p9" descr="Logotipo, nombre de la empresa&#10;&#10;Descripción generada automáticamente">
              <a:extLst>
                <a:ext uri="{FF2B5EF4-FFF2-40B4-BE49-F238E27FC236}">
                  <a16:creationId xmlns:a16="http://schemas.microsoft.com/office/drawing/2014/main" id="{6BBB442E-5DB5-E10E-595C-0E97D8BC5C9C}"/>
                </a:ext>
              </a:extLst>
            </p:cNvPr>
            <p:cNvPicPr preferRelativeResize="0"/>
            <p:nvPr/>
          </p:nvPicPr>
          <p:blipFill rotWithShape="1">
            <a:blip r:embed="rId2">
              <a:alphaModFix/>
            </a:blip>
            <a:srcRect/>
            <a:stretch/>
          </p:blipFill>
          <p:spPr>
            <a:xfrm>
              <a:off x="10467190" y="1058082"/>
              <a:ext cx="1445110" cy="1157032"/>
            </a:xfrm>
            <a:prstGeom prst="rect">
              <a:avLst/>
            </a:prstGeom>
            <a:noFill/>
            <a:ln>
              <a:noFill/>
            </a:ln>
          </p:spPr>
        </p:pic>
      </p:grpSp>
      <p:sp>
        <p:nvSpPr>
          <p:cNvPr id="7" name="AutoShape 2">
            <a:extLst>
              <a:ext uri="{FF2B5EF4-FFF2-40B4-BE49-F238E27FC236}">
                <a16:creationId xmlns:a16="http://schemas.microsoft.com/office/drawing/2014/main" id="{E389AC22-6615-0F72-07CC-0726E5169328}"/>
              </a:ext>
            </a:extLst>
          </p:cNvPr>
          <p:cNvSpPr>
            <a:spLocks noChangeAspect="1" noChangeArrowheads="1"/>
          </p:cNvSpPr>
          <p:nvPr/>
        </p:nvSpPr>
        <p:spPr bwMode="auto">
          <a:xfrm>
            <a:off x="3276600" y="4419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10" name="CuadroTexto 9">
            <a:extLst>
              <a:ext uri="{FF2B5EF4-FFF2-40B4-BE49-F238E27FC236}">
                <a16:creationId xmlns:a16="http://schemas.microsoft.com/office/drawing/2014/main" id="{73176C6B-8B8B-A22E-098F-9A958C786F0C}"/>
              </a:ext>
            </a:extLst>
          </p:cNvPr>
          <p:cNvSpPr txBox="1"/>
          <p:nvPr/>
        </p:nvSpPr>
        <p:spPr>
          <a:xfrm>
            <a:off x="135346" y="8657771"/>
            <a:ext cx="328936" cy="369332"/>
          </a:xfrm>
          <a:prstGeom prst="rect">
            <a:avLst/>
          </a:prstGeom>
          <a:noFill/>
        </p:spPr>
        <p:txBody>
          <a:bodyPr wrap="none" rtlCol="0">
            <a:spAutoFit/>
          </a:bodyPr>
          <a:lstStyle/>
          <a:p>
            <a:r>
              <a:rPr lang="es-CL" dirty="0">
                <a:solidFill>
                  <a:srgbClr val="0070C0"/>
                </a:solidFill>
                <a:latin typeface="Montserrat SemiBold" panose="00000700000000000000" pitchFamily="2" charset="0"/>
              </a:rPr>
              <a:t>6</a:t>
            </a:r>
          </a:p>
        </p:txBody>
      </p:sp>
      <p:sp>
        <p:nvSpPr>
          <p:cNvPr id="3" name="Título 1">
            <a:extLst>
              <a:ext uri="{FF2B5EF4-FFF2-40B4-BE49-F238E27FC236}">
                <a16:creationId xmlns:a16="http://schemas.microsoft.com/office/drawing/2014/main" id="{BA91D903-0849-EF98-8163-630E428C636C}"/>
              </a:ext>
            </a:extLst>
          </p:cNvPr>
          <p:cNvSpPr txBox="1">
            <a:spLocks/>
          </p:cNvSpPr>
          <p:nvPr/>
        </p:nvSpPr>
        <p:spPr>
          <a:xfrm>
            <a:off x="765710" y="724829"/>
            <a:ext cx="4479983" cy="6742771"/>
          </a:xfrm>
          <a:prstGeom prst="rect">
            <a:avLst/>
          </a:prstGeom>
        </p:spPr>
        <p:txBody>
          <a:bodyPr vert="horz" lIns="91440" tIns="45720" rIns="91440" bIns="45720" rtlCol="0" anchor="b">
            <a:noAutofit/>
          </a:bodyPr>
          <a:lstStyle>
            <a:lvl1pPr algn="r" defTabSz="342900" rtl="0" eaLnBrk="1" latinLnBrk="0" hangingPunct="1">
              <a:spcBef>
                <a:spcPct val="0"/>
              </a:spcBef>
              <a:buNone/>
              <a:defRPr sz="405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s-MX" sz="1200" dirty="0">
                <a:solidFill>
                  <a:srgbClr val="0070C0"/>
                </a:solidFill>
                <a:latin typeface="Montserrat Light" panose="00000400000000000000" pitchFamily="2" charset="0"/>
              </a:rPr>
              <a:t>La </a:t>
            </a:r>
            <a:r>
              <a:rPr lang="es-MX" sz="1200" b="1" dirty="0">
                <a:solidFill>
                  <a:srgbClr val="0070C0"/>
                </a:solidFill>
                <a:latin typeface="Montserrat SemiBold" panose="02000505000000020004" pitchFamily="2" charset="77"/>
              </a:rPr>
              <a:t>cuenca hidrográfica del río Maipo</a:t>
            </a:r>
            <a:r>
              <a:rPr lang="es-MX" sz="1200" dirty="0">
                <a:solidFill>
                  <a:srgbClr val="0070C0"/>
                </a:solidFill>
                <a:latin typeface="Montserrat Light" panose="00000400000000000000" pitchFamily="2" charset="0"/>
              </a:rPr>
              <a:t>, abarca un 91% del territorio de la Región Metropolitana (salvo las comunas de San Pedro y Alhué), una pequeña parte (4%) de la Región de Valparaíso (comuna de San Antonio y parte de Quilpué) y hacia el sur, una fracción (5%) de la Región del Libertador General Bernardo O Higgins (comuna de Mostazal y parte de Codegua). El río Maipo, principal curso natural que recorre la Región Metropolitana de Santiago, con una longitud de 250 km*, ocupa el noveno lugar entre los 18 ríos con mayor estrés hídrico del mundo, siendo el único en Sudamérica en integrar ese ranking (WRI, 2014)**. </a:t>
            </a:r>
          </a:p>
          <a:p>
            <a:pPr algn="l"/>
            <a:endParaRPr lang="es-MX" sz="1200" dirty="0">
              <a:solidFill>
                <a:srgbClr val="0070C0"/>
              </a:solidFill>
              <a:latin typeface="Montserrat Light" panose="00000400000000000000" pitchFamily="2" charset="0"/>
            </a:endParaRPr>
          </a:p>
          <a:p>
            <a:pPr algn="l"/>
            <a:r>
              <a:rPr lang="es-MX" sz="1200" dirty="0">
                <a:solidFill>
                  <a:srgbClr val="0070C0"/>
                </a:solidFill>
                <a:latin typeface="Montserrat Light" panose="00000400000000000000" pitchFamily="2" charset="0"/>
              </a:rPr>
              <a:t>Cifras provenientes de distintas fuentes dan cuenta de la frágil situación del recurso hídrico en Chile: 76% de la superficie chilena se ve afectada por sequía, desertificación y suelo degradado (SudAustral Consulting SpA, 2016); y 110 acuíferos del país se encuentran actualmente con una demanda comprometida superior a su recarga (Ministerio del Interior, 2015)***. </a:t>
            </a:r>
          </a:p>
          <a:p>
            <a:pPr algn="l"/>
            <a:endParaRPr lang="es-MX" sz="1200" dirty="0">
              <a:solidFill>
                <a:srgbClr val="0070C0"/>
              </a:solidFill>
              <a:latin typeface="Montserrat Light" panose="00000400000000000000" pitchFamily="2" charset="0"/>
            </a:endParaRPr>
          </a:p>
          <a:p>
            <a:pPr algn="l"/>
            <a:r>
              <a:rPr lang="es-MX" sz="1200" dirty="0">
                <a:solidFill>
                  <a:srgbClr val="0070C0"/>
                </a:solidFill>
                <a:latin typeface="Montserrat Light" panose="00000400000000000000" pitchFamily="2" charset="0"/>
              </a:rPr>
              <a:t>La demanda promedio de agua para la Región Metropolitana de Santiago, proviene en un 68% del sector agropecuario, le sigue el sector agua potable con un 22,6%, el sector industrial con un 8,6%, y la minería con un 0,7%****.</a:t>
            </a:r>
          </a:p>
          <a:p>
            <a:pPr algn="l"/>
            <a:br>
              <a:rPr lang="es-MX" sz="1200" dirty="0">
                <a:solidFill>
                  <a:srgbClr val="0070C0"/>
                </a:solidFill>
                <a:latin typeface="Montserrat Light" panose="00000400000000000000" pitchFamily="2" charset="0"/>
              </a:rPr>
            </a:br>
            <a:br>
              <a:rPr lang="es-MX" sz="2400" dirty="0"/>
            </a:br>
            <a:br>
              <a:rPr lang="es-CL" sz="1400" dirty="0"/>
            </a:br>
            <a:endParaRPr lang="es-CL" dirty="0"/>
          </a:p>
        </p:txBody>
      </p:sp>
      <p:sp>
        <p:nvSpPr>
          <p:cNvPr id="11" name="CuadroTexto 10">
            <a:extLst>
              <a:ext uri="{FF2B5EF4-FFF2-40B4-BE49-F238E27FC236}">
                <a16:creationId xmlns:a16="http://schemas.microsoft.com/office/drawing/2014/main" id="{21DCDEA1-4A9B-7F9B-FBCE-AD7F33AAE6F6}"/>
              </a:ext>
            </a:extLst>
          </p:cNvPr>
          <p:cNvSpPr txBox="1"/>
          <p:nvPr/>
        </p:nvSpPr>
        <p:spPr>
          <a:xfrm>
            <a:off x="805649" y="8419171"/>
            <a:ext cx="2909771" cy="553998"/>
          </a:xfrm>
          <a:prstGeom prst="rect">
            <a:avLst/>
          </a:prstGeom>
          <a:noFill/>
        </p:spPr>
        <p:txBody>
          <a:bodyPr wrap="none" rtlCol="0">
            <a:spAutoFit/>
          </a:bodyPr>
          <a:lstStyle/>
          <a:p>
            <a:r>
              <a:rPr lang="es-CL" sz="600" dirty="0">
                <a:solidFill>
                  <a:srgbClr val="0070C0"/>
                </a:solidFill>
                <a:latin typeface="Montserrat Light" panose="00000400000000000000" pitchFamily="2" charset="0"/>
              </a:rPr>
              <a:t>*</a:t>
            </a:r>
            <a:r>
              <a:rPr lang="es-MX" sz="600" dirty="0">
                <a:solidFill>
                  <a:srgbClr val="0070C0"/>
                </a:solidFill>
                <a:latin typeface="Montserrat Light" panose="00000400000000000000" pitchFamily="2" charset="0"/>
              </a:rPr>
              <a:t>Plan Estratégico de Gestión Hídrica en la Cuenca del Maipo. ICASS Spa,</a:t>
            </a:r>
          </a:p>
          <a:p>
            <a:r>
              <a:rPr lang="es-MX" sz="600" dirty="0">
                <a:solidFill>
                  <a:srgbClr val="0070C0"/>
                </a:solidFill>
                <a:latin typeface="Montserrat Light" panose="00000400000000000000" pitchFamily="2" charset="0"/>
              </a:rPr>
              <a:t> Ministerio de Obras Públicas, DGA. </a:t>
            </a:r>
          </a:p>
          <a:p>
            <a:r>
              <a:rPr lang="es-MX" sz="600" dirty="0">
                <a:solidFill>
                  <a:srgbClr val="0070C0"/>
                </a:solidFill>
                <a:latin typeface="Montserrat Light" panose="00000400000000000000" pitchFamily="2" charset="0"/>
              </a:rPr>
              <a:t>** https://www.wri.org/insights/worlds-18-most-water-stressed-rivers. </a:t>
            </a:r>
            <a:endParaRPr lang="es-CL" sz="600" dirty="0">
              <a:solidFill>
                <a:srgbClr val="0070C0"/>
              </a:solidFill>
              <a:latin typeface="Montserrat Light" panose="00000400000000000000" pitchFamily="2" charset="0"/>
            </a:endParaRPr>
          </a:p>
          <a:p>
            <a:r>
              <a:rPr lang="es-CL" sz="600" dirty="0">
                <a:solidFill>
                  <a:srgbClr val="0070C0"/>
                </a:solidFill>
                <a:latin typeface="Montserrat Light" panose="00000400000000000000" pitchFamily="2" charset="0"/>
              </a:rPr>
              <a:t>***Ministerio del Interior 2015</a:t>
            </a:r>
          </a:p>
          <a:p>
            <a:r>
              <a:rPr lang="es-CL" sz="600" dirty="0">
                <a:solidFill>
                  <a:srgbClr val="0070C0"/>
                </a:solidFill>
                <a:latin typeface="Montserrat Light" panose="00000400000000000000" pitchFamily="2" charset="0"/>
              </a:rPr>
              <a:t>****Atlas del Agua de Chile, </a:t>
            </a:r>
            <a:r>
              <a:rPr lang="es-ES" sz="600" dirty="0">
                <a:solidFill>
                  <a:srgbClr val="0070C0"/>
                </a:solidFill>
                <a:latin typeface="Montserrat Light" panose="00000400000000000000" pitchFamily="2" charset="0"/>
              </a:rPr>
              <a:t>Dirección General de Aguas, 2016</a:t>
            </a:r>
            <a:endParaRPr lang="es-CL" sz="600" dirty="0">
              <a:solidFill>
                <a:srgbClr val="0070C0"/>
              </a:solidFill>
              <a:latin typeface="Montserrat Light" panose="00000400000000000000" pitchFamily="2" charset="0"/>
            </a:endParaRPr>
          </a:p>
        </p:txBody>
      </p:sp>
      <p:pic>
        <p:nvPicPr>
          <p:cNvPr id="1026" name="Picture 2" descr="Región Metropolitana 2018 – Consejo Minero">
            <a:extLst>
              <a:ext uri="{FF2B5EF4-FFF2-40B4-BE49-F238E27FC236}">
                <a16:creationId xmlns:a16="http://schemas.microsoft.com/office/drawing/2014/main" id="{6EDBCED3-23BE-50E6-4CCB-C1A8AF9494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710" y="6143772"/>
            <a:ext cx="2451369" cy="2093304"/>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una sola esquina cortada 10">
            <a:extLst>
              <a:ext uri="{FF2B5EF4-FFF2-40B4-BE49-F238E27FC236}">
                <a16:creationId xmlns:a16="http://schemas.microsoft.com/office/drawing/2014/main" id="{E372A48C-C47A-FD88-325A-73CFE6F2B55B}"/>
              </a:ext>
            </a:extLst>
          </p:cNvPr>
          <p:cNvSpPr/>
          <p:nvPr/>
        </p:nvSpPr>
        <p:spPr>
          <a:xfrm flipH="1">
            <a:off x="3443613" y="6743700"/>
            <a:ext cx="1575546" cy="789473"/>
          </a:xfrm>
          <a:prstGeom prst="snip1Rect">
            <a:avLst/>
          </a:prstGeom>
          <a:solidFill>
            <a:srgbClr val="CCECFF"/>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000" dirty="0">
                <a:solidFill>
                  <a:srgbClr val="0070C0"/>
                </a:solidFill>
                <a:effectLst>
                  <a:outerShdw blurRad="38100" dist="38100" dir="2700000" algn="tl">
                    <a:srgbClr val="000000">
                      <a:alpha val="43137"/>
                    </a:srgbClr>
                  </a:outerShdw>
                </a:effectLst>
                <a:latin typeface="Montserrat Light" panose="00000400000000000000" pitchFamily="2" charset="0"/>
              </a:rPr>
              <a:t>Consumo total de agua, por sector, en la Región Metropolitana</a:t>
            </a:r>
            <a:endParaRPr lang="es-ES_tradnl" sz="1000" dirty="0">
              <a:solidFill>
                <a:srgbClr val="0070C0"/>
              </a:solidFill>
              <a:effectLst>
                <a:outerShdw blurRad="38100" dist="38100" dir="2700000" algn="tl">
                  <a:srgbClr val="000000">
                    <a:alpha val="43137"/>
                  </a:srgbClr>
                </a:outerShdw>
              </a:effectLst>
              <a:latin typeface="Montserrat Light" panose="00000400000000000000" pitchFamily="2" charset="0"/>
            </a:endParaRPr>
          </a:p>
        </p:txBody>
      </p:sp>
    </p:spTree>
    <p:extLst>
      <p:ext uri="{BB962C8B-B14F-4D97-AF65-F5344CB8AC3E}">
        <p14:creationId xmlns:p14="http://schemas.microsoft.com/office/powerpoint/2010/main" val="894851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a:extLst>
              <a:ext uri="{FF2B5EF4-FFF2-40B4-BE49-F238E27FC236}">
                <a16:creationId xmlns:a16="http://schemas.microsoft.com/office/drawing/2014/main" id="{D1BA1DFF-0792-E4A1-D5FD-289D7187A5F0}"/>
              </a:ext>
            </a:extLst>
          </p:cNvPr>
          <p:cNvPicPr>
            <a:picLocks noChangeAspect="1"/>
          </p:cNvPicPr>
          <p:nvPr/>
        </p:nvPicPr>
        <p:blipFill rotWithShape="1">
          <a:blip r:embed="rId2">
            <a:extLst>
              <a:ext uri="{28A0092B-C50C-407E-A947-70E740481C1C}">
                <a14:useLocalDpi xmlns:a14="http://schemas.microsoft.com/office/drawing/2010/main" val="0"/>
              </a:ext>
            </a:extLst>
          </a:blip>
          <a:srcRect l="16420" t="35605" r="14615" b="19705"/>
          <a:stretch/>
        </p:blipFill>
        <p:spPr bwMode="auto">
          <a:xfrm>
            <a:off x="510821" y="4308172"/>
            <a:ext cx="4820497" cy="3067318"/>
          </a:xfrm>
          <a:prstGeom prst="rect">
            <a:avLst/>
          </a:prstGeom>
          <a:ln>
            <a:noFill/>
          </a:ln>
          <a:extLst>
            <a:ext uri="{53640926-AAD7-44D8-BBD7-CCE9431645EC}">
              <a14:shadowObscured xmlns:a14="http://schemas.microsoft.com/office/drawing/2010/main"/>
            </a:ext>
          </a:extLst>
        </p:spPr>
      </p:pic>
      <p:sp>
        <p:nvSpPr>
          <p:cNvPr id="2" name="Título 1">
            <a:extLst>
              <a:ext uri="{FF2B5EF4-FFF2-40B4-BE49-F238E27FC236}">
                <a16:creationId xmlns:a16="http://schemas.microsoft.com/office/drawing/2014/main" id="{E594A274-BB4B-1CCC-8810-F9FF3E074ADE}"/>
              </a:ext>
            </a:extLst>
          </p:cNvPr>
          <p:cNvSpPr>
            <a:spLocks noGrp="1"/>
          </p:cNvSpPr>
          <p:nvPr>
            <p:ph type="ctrTitle"/>
          </p:nvPr>
        </p:nvSpPr>
        <p:spPr>
          <a:xfrm>
            <a:off x="735974" y="0"/>
            <a:ext cx="4479983" cy="5476524"/>
          </a:xfrm>
        </p:spPr>
        <p:txBody>
          <a:bodyPr/>
          <a:lstStyle/>
          <a:p>
            <a:pPr algn="l"/>
            <a:br>
              <a:rPr lang="es-MX" sz="1400" b="1" dirty="0">
                <a:solidFill>
                  <a:srgbClr val="0070C0"/>
                </a:solidFill>
              </a:rPr>
            </a:br>
            <a:br>
              <a:rPr lang="es-MX" sz="1200" dirty="0">
                <a:solidFill>
                  <a:srgbClr val="0070C0"/>
                </a:solidFill>
                <a:latin typeface="Montserrat Light" panose="00000400000000000000" pitchFamily="2" charset="0"/>
              </a:rPr>
            </a:br>
            <a:r>
              <a:rPr lang="es-MX" sz="1200" dirty="0">
                <a:solidFill>
                  <a:srgbClr val="0070C0"/>
                </a:solidFill>
                <a:latin typeface="Montserrat Light" panose="00000400000000000000" pitchFamily="2" charset="0"/>
              </a:rPr>
              <a:t>La cuenca del río Maipo presenta un régimen mixto de precipitaciones nivales y pluviales. En la zona de alta montaña existe un régimen nival y glaciar con un caudal que aumenta en primavera producto del deshielo y a medida que se desciende en altura, la cuenca va recibiendo mayor cantidad de aportes pluviales lo que implica una amplia variabilidad. </a:t>
            </a:r>
            <a:br>
              <a:rPr lang="es-MX" sz="1200" dirty="0">
                <a:solidFill>
                  <a:srgbClr val="0070C0"/>
                </a:solidFill>
                <a:latin typeface="Montserrat Light" panose="00000400000000000000" pitchFamily="2" charset="0"/>
              </a:rPr>
            </a:br>
            <a:br>
              <a:rPr lang="es-MX" sz="1200" dirty="0">
                <a:solidFill>
                  <a:srgbClr val="0070C0"/>
                </a:solidFill>
                <a:latin typeface="Montserrat Light" panose="00000400000000000000" pitchFamily="2" charset="0"/>
              </a:rPr>
            </a:br>
            <a:r>
              <a:rPr lang="es-MX" sz="1200" dirty="0">
                <a:solidFill>
                  <a:srgbClr val="0070C0"/>
                </a:solidFill>
                <a:latin typeface="Montserrat Light" panose="00000400000000000000" pitchFamily="2" charset="0"/>
              </a:rPr>
              <a:t>El río Maipo nace en las laderas del volcán del mismo nombre, a una altitud aproximada de 5.523 m. Este río en su origen mantiene las características de una quebrada de cordillera hasta recibir los aportes de los ríos Volcán y Yeso en la zona de San Gabriel (1.240 m.s.n.m.), tomando así características de un río de mayor flujo. </a:t>
            </a:r>
            <a:br>
              <a:rPr lang="es-MX" sz="1200" dirty="0">
                <a:solidFill>
                  <a:srgbClr val="0070C0"/>
                </a:solidFill>
                <a:latin typeface="Montserrat Light" panose="00000400000000000000" pitchFamily="2" charset="0"/>
              </a:rPr>
            </a:br>
            <a:br>
              <a:rPr lang="es-MX" sz="1200" dirty="0">
                <a:solidFill>
                  <a:srgbClr val="0070C0"/>
                </a:solidFill>
                <a:latin typeface="Montserrat Light" panose="00000400000000000000" pitchFamily="2" charset="0"/>
              </a:rPr>
            </a:br>
            <a:r>
              <a:rPr lang="es-MX" sz="1200" dirty="0">
                <a:solidFill>
                  <a:srgbClr val="0070C0"/>
                </a:solidFill>
                <a:latin typeface="Montserrat Light" panose="00000400000000000000" pitchFamily="2" charset="0"/>
              </a:rPr>
              <a:t>La principal fuente de suministro de agua de la Región Metropolitana es el río Maipo, seguido del río Mapocho y de los acuíferos presentes en la cuenca. Las características generales de la cuenca que se resumen en la siguiente figura: </a:t>
            </a:r>
            <a:br>
              <a:rPr lang="es-MX" sz="1200" dirty="0">
                <a:solidFill>
                  <a:srgbClr val="0070C0"/>
                </a:solidFill>
                <a:latin typeface="Montserrat Light" panose="00000400000000000000" pitchFamily="2" charset="0"/>
              </a:rPr>
            </a:br>
            <a:br>
              <a:rPr lang="es-MX" sz="1200" dirty="0">
                <a:solidFill>
                  <a:srgbClr val="0070C0"/>
                </a:solidFill>
                <a:latin typeface="Montserrat Light" panose="00000400000000000000" pitchFamily="2" charset="0"/>
              </a:rPr>
            </a:br>
            <a:br>
              <a:rPr lang="es-MX" sz="2400" dirty="0"/>
            </a:br>
            <a:br>
              <a:rPr lang="es-CL" sz="1400" dirty="0"/>
            </a:br>
            <a:endParaRPr lang="es-CL" dirty="0"/>
          </a:p>
        </p:txBody>
      </p:sp>
      <p:grpSp>
        <p:nvGrpSpPr>
          <p:cNvPr id="4" name="Google Shape;280;p9">
            <a:extLst>
              <a:ext uri="{FF2B5EF4-FFF2-40B4-BE49-F238E27FC236}">
                <a16:creationId xmlns:a16="http://schemas.microsoft.com/office/drawing/2014/main" id="{07C7131B-006B-39CE-0E04-A7102AB84A52}"/>
              </a:ext>
            </a:extLst>
          </p:cNvPr>
          <p:cNvGrpSpPr/>
          <p:nvPr/>
        </p:nvGrpSpPr>
        <p:grpSpPr>
          <a:xfrm>
            <a:off x="5422900" y="7861300"/>
            <a:ext cx="1320800" cy="1168948"/>
            <a:chOff x="10112187" y="677373"/>
            <a:chExt cx="2162287" cy="2163376"/>
          </a:xfrm>
        </p:grpSpPr>
        <p:sp>
          <p:nvSpPr>
            <p:cNvPr id="5" name="Google Shape;281;p9">
              <a:extLst>
                <a:ext uri="{FF2B5EF4-FFF2-40B4-BE49-F238E27FC236}">
                  <a16:creationId xmlns:a16="http://schemas.microsoft.com/office/drawing/2014/main" id="{21105E18-362A-A9E5-2187-5F4F7361EDDB}"/>
                </a:ext>
              </a:extLst>
            </p:cNvPr>
            <p:cNvSpPr/>
            <p:nvPr/>
          </p:nvSpPr>
          <p:spPr>
            <a:xfrm rot="-2738524">
              <a:off x="10411435" y="1011508"/>
              <a:ext cx="1563792" cy="1495106"/>
            </a:xfrm>
            <a:prstGeom prst="teardrop">
              <a:avLst>
                <a:gd name="adj" fmla="val 128605"/>
              </a:avLst>
            </a:prstGeom>
            <a:solidFill>
              <a:schemeClr val="lt1"/>
            </a:solid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pic>
          <p:nvPicPr>
            <p:cNvPr id="6" name="Google Shape;282;p9" descr="Logotipo, nombre de la empresa&#10;&#10;Descripción generada automáticamente">
              <a:extLst>
                <a:ext uri="{FF2B5EF4-FFF2-40B4-BE49-F238E27FC236}">
                  <a16:creationId xmlns:a16="http://schemas.microsoft.com/office/drawing/2014/main" id="{6BBB442E-5DB5-E10E-595C-0E97D8BC5C9C}"/>
                </a:ext>
              </a:extLst>
            </p:cNvPr>
            <p:cNvPicPr preferRelativeResize="0"/>
            <p:nvPr/>
          </p:nvPicPr>
          <p:blipFill rotWithShape="1">
            <a:blip r:embed="rId3">
              <a:alphaModFix/>
            </a:blip>
            <a:srcRect/>
            <a:stretch/>
          </p:blipFill>
          <p:spPr>
            <a:xfrm>
              <a:off x="10467190" y="1058082"/>
              <a:ext cx="1445110" cy="1157032"/>
            </a:xfrm>
            <a:prstGeom prst="rect">
              <a:avLst/>
            </a:prstGeom>
            <a:noFill/>
            <a:ln>
              <a:noFill/>
            </a:ln>
          </p:spPr>
        </p:pic>
      </p:grpSp>
      <p:sp>
        <p:nvSpPr>
          <p:cNvPr id="7" name="AutoShape 2">
            <a:extLst>
              <a:ext uri="{FF2B5EF4-FFF2-40B4-BE49-F238E27FC236}">
                <a16:creationId xmlns:a16="http://schemas.microsoft.com/office/drawing/2014/main" id="{E389AC22-6615-0F72-07CC-0726E5169328}"/>
              </a:ext>
            </a:extLst>
          </p:cNvPr>
          <p:cNvSpPr>
            <a:spLocks noChangeAspect="1" noChangeArrowheads="1"/>
          </p:cNvSpPr>
          <p:nvPr/>
        </p:nvSpPr>
        <p:spPr bwMode="auto">
          <a:xfrm>
            <a:off x="3276600" y="4419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10" name="CuadroTexto 9">
            <a:extLst>
              <a:ext uri="{FF2B5EF4-FFF2-40B4-BE49-F238E27FC236}">
                <a16:creationId xmlns:a16="http://schemas.microsoft.com/office/drawing/2014/main" id="{73176C6B-8B8B-A22E-098F-9A958C786F0C}"/>
              </a:ext>
            </a:extLst>
          </p:cNvPr>
          <p:cNvSpPr txBox="1"/>
          <p:nvPr/>
        </p:nvSpPr>
        <p:spPr>
          <a:xfrm>
            <a:off x="135346" y="8657771"/>
            <a:ext cx="325730" cy="369332"/>
          </a:xfrm>
          <a:prstGeom prst="rect">
            <a:avLst/>
          </a:prstGeom>
          <a:noFill/>
        </p:spPr>
        <p:txBody>
          <a:bodyPr wrap="none" rtlCol="0">
            <a:spAutoFit/>
          </a:bodyPr>
          <a:lstStyle/>
          <a:p>
            <a:r>
              <a:rPr lang="es-CL" dirty="0">
                <a:solidFill>
                  <a:srgbClr val="0070C0"/>
                </a:solidFill>
                <a:latin typeface="Montserrat SemiBold" panose="00000700000000000000" pitchFamily="2" charset="0"/>
              </a:rPr>
              <a:t>7</a:t>
            </a:r>
          </a:p>
        </p:txBody>
      </p:sp>
    </p:spTree>
    <p:extLst>
      <p:ext uri="{BB962C8B-B14F-4D97-AF65-F5344CB8AC3E}">
        <p14:creationId xmlns:p14="http://schemas.microsoft.com/office/powerpoint/2010/main" val="1437755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280;p9">
            <a:extLst>
              <a:ext uri="{FF2B5EF4-FFF2-40B4-BE49-F238E27FC236}">
                <a16:creationId xmlns:a16="http://schemas.microsoft.com/office/drawing/2014/main" id="{07C7131B-006B-39CE-0E04-A7102AB84A52}"/>
              </a:ext>
            </a:extLst>
          </p:cNvPr>
          <p:cNvGrpSpPr/>
          <p:nvPr/>
        </p:nvGrpSpPr>
        <p:grpSpPr>
          <a:xfrm>
            <a:off x="5422900" y="7861300"/>
            <a:ext cx="1320800" cy="1168948"/>
            <a:chOff x="10112187" y="677373"/>
            <a:chExt cx="2162287" cy="2163376"/>
          </a:xfrm>
        </p:grpSpPr>
        <p:sp>
          <p:nvSpPr>
            <p:cNvPr id="5" name="Google Shape;281;p9">
              <a:extLst>
                <a:ext uri="{FF2B5EF4-FFF2-40B4-BE49-F238E27FC236}">
                  <a16:creationId xmlns:a16="http://schemas.microsoft.com/office/drawing/2014/main" id="{21105E18-362A-A9E5-2187-5F4F7361EDDB}"/>
                </a:ext>
              </a:extLst>
            </p:cNvPr>
            <p:cNvSpPr/>
            <p:nvPr/>
          </p:nvSpPr>
          <p:spPr>
            <a:xfrm rot="-2738524">
              <a:off x="10411435" y="1011508"/>
              <a:ext cx="1563792" cy="1495106"/>
            </a:xfrm>
            <a:prstGeom prst="teardrop">
              <a:avLst>
                <a:gd name="adj" fmla="val 128605"/>
              </a:avLst>
            </a:prstGeom>
            <a:solidFill>
              <a:schemeClr val="lt1"/>
            </a:solid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pic>
          <p:nvPicPr>
            <p:cNvPr id="6" name="Google Shape;282;p9" descr="Logotipo, nombre de la empresa&#10;&#10;Descripción generada automáticamente">
              <a:extLst>
                <a:ext uri="{FF2B5EF4-FFF2-40B4-BE49-F238E27FC236}">
                  <a16:creationId xmlns:a16="http://schemas.microsoft.com/office/drawing/2014/main" id="{6BBB442E-5DB5-E10E-595C-0E97D8BC5C9C}"/>
                </a:ext>
              </a:extLst>
            </p:cNvPr>
            <p:cNvPicPr preferRelativeResize="0"/>
            <p:nvPr/>
          </p:nvPicPr>
          <p:blipFill rotWithShape="1">
            <a:blip r:embed="rId2">
              <a:alphaModFix/>
            </a:blip>
            <a:srcRect/>
            <a:stretch/>
          </p:blipFill>
          <p:spPr>
            <a:xfrm>
              <a:off x="10467190" y="1058082"/>
              <a:ext cx="1445110" cy="1157032"/>
            </a:xfrm>
            <a:prstGeom prst="rect">
              <a:avLst/>
            </a:prstGeom>
            <a:noFill/>
            <a:ln>
              <a:noFill/>
            </a:ln>
          </p:spPr>
        </p:pic>
      </p:grpSp>
      <p:sp>
        <p:nvSpPr>
          <p:cNvPr id="7" name="AutoShape 2">
            <a:extLst>
              <a:ext uri="{FF2B5EF4-FFF2-40B4-BE49-F238E27FC236}">
                <a16:creationId xmlns:a16="http://schemas.microsoft.com/office/drawing/2014/main" id="{E389AC22-6615-0F72-07CC-0726E5169328}"/>
              </a:ext>
            </a:extLst>
          </p:cNvPr>
          <p:cNvSpPr>
            <a:spLocks noChangeAspect="1" noChangeArrowheads="1"/>
          </p:cNvSpPr>
          <p:nvPr/>
        </p:nvSpPr>
        <p:spPr bwMode="auto">
          <a:xfrm>
            <a:off x="3276600" y="4419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10" name="CuadroTexto 9">
            <a:extLst>
              <a:ext uri="{FF2B5EF4-FFF2-40B4-BE49-F238E27FC236}">
                <a16:creationId xmlns:a16="http://schemas.microsoft.com/office/drawing/2014/main" id="{73176C6B-8B8B-A22E-098F-9A958C786F0C}"/>
              </a:ext>
            </a:extLst>
          </p:cNvPr>
          <p:cNvSpPr txBox="1"/>
          <p:nvPr/>
        </p:nvSpPr>
        <p:spPr>
          <a:xfrm>
            <a:off x="135346" y="8657771"/>
            <a:ext cx="335348" cy="369332"/>
          </a:xfrm>
          <a:prstGeom prst="rect">
            <a:avLst/>
          </a:prstGeom>
          <a:noFill/>
        </p:spPr>
        <p:txBody>
          <a:bodyPr wrap="none" rtlCol="0">
            <a:spAutoFit/>
          </a:bodyPr>
          <a:lstStyle/>
          <a:p>
            <a:r>
              <a:rPr lang="es-CL" dirty="0">
                <a:solidFill>
                  <a:srgbClr val="0070C0"/>
                </a:solidFill>
                <a:latin typeface="Montserrat SemiBold" panose="00000700000000000000" pitchFamily="2" charset="0"/>
              </a:rPr>
              <a:t>8</a:t>
            </a:r>
          </a:p>
        </p:txBody>
      </p:sp>
      <p:pic>
        <p:nvPicPr>
          <p:cNvPr id="3" name="Imagen 2" descr="Interfaz de usuario gráfica, Aplicación, Tabla&#10;&#10;Descripción generada automáticamente">
            <a:extLst>
              <a:ext uri="{FF2B5EF4-FFF2-40B4-BE49-F238E27FC236}">
                <a16:creationId xmlns:a16="http://schemas.microsoft.com/office/drawing/2014/main" id="{6C8057EA-6A9E-EF88-8021-E57022702221}"/>
              </a:ext>
            </a:extLst>
          </p:cNvPr>
          <p:cNvPicPr>
            <a:picLocks noChangeAspect="1"/>
          </p:cNvPicPr>
          <p:nvPr/>
        </p:nvPicPr>
        <p:blipFill rotWithShape="1">
          <a:blip r:embed="rId3"/>
          <a:srcRect l="13704" t="20494" r="51915" b="25026"/>
          <a:stretch/>
        </p:blipFill>
        <p:spPr bwMode="auto">
          <a:xfrm>
            <a:off x="727805" y="221063"/>
            <a:ext cx="4516872" cy="4297115"/>
          </a:xfrm>
          <a:prstGeom prst="rect">
            <a:avLst/>
          </a:prstGeom>
          <a:ln>
            <a:noFill/>
          </a:ln>
          <a:extLst>
            <a:ext uri="{53640926-AAD7-44D8-BBD7-CCE9431645EC}">
              <a14:shadowObscured xmlns:a14="http://schemas.microsoft.com/office/drawing/2010/main"/>
            </a:ext>
          </a:extLst>
        </p:spPr>
      </p:pic>
      <p:sp>
        <p:nvSpPr>
          <p:cNvPr id="2" name="Título 1">
            <a:extLst>
              <a:ext uri="{FF2B5EF4-FFF2-40B4-BE49-F238E27FC236}">
                <a16:creationId xmlns:a16="http://schemas.microsoft.com/office/drawing/2014/main" id="{E594A274-BB4B-1CCC-8810-F9FF3E074ADE}"/>
              </a:ext>
            </a:extLst>
          </p:cNvPr>
          <p:cNvSpPr>
            <a:spLocks noGrp="1"/>
          </p:cNvSpPr>
          <p:nvPr>
            <p:ph type="ctrTitle"/>
          </p:nvPr>
        </p:nvSpPr>
        <p:spPr>
          <a:xfrm>
            <a:off x="776166" y="4240405"/>
            <a:ext cx="4479983" cy="331596"/>
          </a:xfrm>
        </p:spPr>
        <p:txBody>
          <a:bodyPr/>
          <a:lstStyle/>
          <a:p>
            <a:pPr algn="l"/>
            <a:br>
              <a:rPr lang="es-MX" sz="1400" b="1" dirty="0">
                <a:solidFill>
                  <a:srgbClr val="0070C0"/>
                </a:solidFill>
              </a:rPr>
            </a:br>
            <a:br>
              <a:rPr lang="es-MX" sz="1200" dirty="0">
                <a:solidFill>
                  <a:srgbClr val="0070C0"/>
                </a:solidFill>
                <a:latin typeface="Montserrat Light" panose="00000400000000000000" pitchFamily="2" charset="0"/>
              </a:rPr>
            </a:br>
            <a:r>
              <a:rPr lang="es-MX" sz="1200" dirty="0">
                <a:solidFill>
                  <a:srgbClr val="0070C0"/>
                </a:solidFill>
                <a:latin typeface="Montserrat Light" panose="00000400000000000000" pitchFamily="2" charset="0"/>
              </a:rPr>
              <a:t> </a:t>
            </a:r>
            <a:r>
              <a:rPr lang="es-MX" sz="800" dirty="0">
                <a:solidFill>
                  <a:srgbClr val="0070C0"/>
                </a:solidFill>
                <a:latin typeface="Montserrat Light" panose="00000400000000000000" pitchFamily="2" charset="0"/>
              </a:rPr>
              <a:t>EH2030.Hoja de Ruta para Maipo y Maule. FCH.</a:t>
            </a:r>
            <a:endParaRPr lang="es-CL" sz="800" dirty="0"/>
          </a:p>
        </p:txBody>
      </p:sp>
      <p:pic>
        <p:nvPicPr>
          <p:cNvPr id="8" name="Imagen 7" descr="Diagrama&#10;&#10;Descripción generada automáticamente">
            <a:extLst>
              <a:ext uri="{FF2B5EF4-FFF2-40B4-BE49-F238E27FC236}">
                <a16:creationId xmlns:a16="http://schemas.microsoft.com/office/drawing/2014/main" id="{24FBBF63-50FC-3206-D217-99C1001B22F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9508" y="5862042"/>
            <a:ext cx="4099790" cy="2304566"/>
          </a:xfrm>
          <a:prstGeom prst="rect">
            <a:avLst/>
          </a:prstGeom>
          <a:noFill/>
          <a:ln>
            <a:noFill/>
          </a:ln>
        </p:spPr>
      </p:pic>
      <p:sp>
        <p:nvSpPr>
          <p:cNvPr id="9" name="CuadroTexto 8">
            <a:extLst>
              <a:ext uri="{FF2B5EF4-FFF2-40B4-BE49-F238E27FC236}">
                <a16:creationId xmlns:a16="http://schemas.microsoft.com/office/drawing/2014/main" id="{0C12391B-7A33-1F7E-A8D3-0C0069BEDA02}"/>
              </a:ext>
            </a:extLst>
          </p:cNvPr>
          <p:cNvSpPr txBox="1"/>
          <p:nvPr/>
        </p:nvSpPr>
        <p:spPr>
          <a:xfrm>
            <a:off x="632550" y="5382118"/>
            <a:ext cx="4095993" cy="523220"/>
          </a:xfrm>
          <a:prstGeom prst="rect">
            <a:avLst/>
          </a:prstGeom>
          <a:noFill/>
        </p:spPr>
        <p:txBody>
          <a:bodyPr wrap="none" rtlCol="0">
            <a:spAutoFit/>
          </a:bodyPr>
          <a:lstStyle/>
          <a:p>
            <a:pPr algn="ctr"/>
            <a:r>
              <a:rPr lang="es-MX" sz="1400" b="1" dirty="0">
                <a:solidFill>
                  <a:srgbClr val="0070C0"/>
                </a:solidFill>
                <a:latin typeface="Montserrat Light" panose="00000400000000000000" pitchFamily="2" charset="0"/>
              </a:rPr>
              <a:t>Nuestro principal objetivo es la </a:t>
            </a:r>
          </a:p>
          <a:p>
            <a:pPr algn="ctr"/>
            <a:r>
              <a:rPr lang="es-MX" sz="1400" b="1" dirty="0">
                <a:solidFill>
                  <a:srgbClr val="0070C0"/>
                </a:solidFill>
                <a:latin typeface="Montserrat Light" panose="00000400000000000000" pitchFamily="2" charset="0"/>
              </a:rPr>
              <a:t>seguridad hídrica de la cuenca del Río Maipo</a:t>
            </a:r>
            <a:endParaRPr lang="es-CL" sz="1400" b="1" dirty="0">
              <a:solidFill>
                <a:srgbClr val="0070C0"/>
              </a:solidFill>
              <a:latin typeface="Montserrat Light" panose="00000400000000000000" pitchFamily="2" charset="0"/>
            </a:endParaRPr>
          </a:p>
        </p:txBody>
      </p:sp>
      <p:sp>
        <p:nvSpPr>
          <p:cNvPr id="17" name="Rectángulo: una sola esquina cortada 16">
            <a:extLst>
              <a:ext uri="{FF2B5EF4-FFF2-40B4-BE49-F238E27FC236}">
                <a16:creationId xmlns:a16="http://schemas.microsoft.com/office/drawing/2014/main" id="{A25C46EF-1713-F9A3-82A0-9B4A2FCAB833}"/>
              </a:ext>
            </a:extLst>
          </p:cNvPr>
          <p:cNvSpPr/>
          <p:nvPr/>
        </p:nvSpPr>
        <p:spPr>
          <a:xfrm>
            <a:off x="833316" y="7820791"/>
            <a:ext cx="4095994" cy="825741"/>
          </a:xfrm>
          <a:prstGeom prst="snip1Rect">
            <a:avLst/>
          </a:prstGeom>
          <a:solidFill>
            <a:srgbClr val="CCECFF"/>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000" dirty="0">
                <a:solidFill>
                  <a:srgbClr val="0070C0"/>
                </a:solidFill>
                <a:effectLst>
                  <a:outerShdw blurRad="38100" dist="38100" dir="2700000" algn="tl">
                    <a:srgbClr val="000000">
                      <a:alpha val="43137"/>
                    </a:srgbClr>
                  </a:outerShdw>
                </a:effectLst>
                <a:latin typeface="Montserrat Light" panose="00000400000000000000" pitchFamily="2" charset="0"/>
              </a:rPr>
              <a:t>La seguridad hídrica de una cuenca se alcanza cuando es posible contar con la cantidad y calidad de agua suficientes para llevar a cabo todas las actividades necesarias para el desarrollo sostenible de su comunidad</a:t>
            </a:r>
          </a:p>
        </p:txBody>
      </p:sp>
      <p:sp>
        <p:nvSpPr>
          <p:cNvPr id="11" name="Rectángulo: una sola esquina cortada 10">
            <a:extLst>
              <a:ext uri="{FF2B5EF4-FFF2-40B4-BE49-F238E27FC236}">
                <a16:creationId xmlns:a16="http://schemas.microsoft.com/office/drawing/2014/main" id="{02B7E832-F0B1-1B10-CF1D-8A932B2C89C2}"/>
              </a:ext>
            </a:extLst>
          </p:cNvPr>
          <p:cNvSpPr/>
          <p:nvPr/>
        </p:nvSpPr>
        <p:spPr>
          <a:xfrm flipH="1">
            <a:off x="4910007" y="3221180"/>
            <a:ext cx="1459481" cy="1019225"/>
          </a:xfrm>
          <a:prstGeom prst="snip1Rect">
            <a:avLst/>
          </a:prstGeom>
          <a:solidFill>
            <a:srgbClr val="CCECFF"/>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000" dirty="0">
                <a:solidFill>
                  <a:srgbClr val="0070C0"/>
                </a:solidFill>
                <a:effectLst>
                  <a:outerShdw blurRad="38100" dist="38100" dir="2700000" algn="tl">
                    <a:srgbClr val="000000">
                      <a:alpha val="43137"/>
                    </a:srgbClr>
                  </a:outerShdw>
                </a:effectLst>
                <a:latin typeface="Montserrat Light" panose="00000400000000000000" pitchFamily="2" charset="0"/>
              </a:rPr>
              <a:t>Causas de la situación hídrica en la que se encuentra el río Maipo</a:t>
            </a:r>
          </a:p>
        </p:txBody>
      </p:sp>
    </p:spTree>
    <p:extLst>
      <p:ext uri="{BB962C8B-B14F-4D97-AF65-F5344CB8AC3E}">
        <p14:creationId xmlns:p14="http://schemas.microsoft.com/office/powerpoint/2010/main" val="646889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75000"/>
          </a:schemeClr>
        </a:soli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30CE2AE-5F0C-8EE8-FA3A-B5B47A356A94}"/>
              </a:ext>
            </a:extLst>
          </p:cNvPr>
          <p:cNvSpPr>
            <a:spLocks noGrp="1"/>
          </p:cNvSpPr>
          <p:nvPr>
            <p:ph idx="1"/>
          </p:nvPr>
        </p:nvSpPr>
        <p:spPr>
          <a:xfrm>
            <a:off x="1276141" y="6712298"/>
            <a:ext cx="4543194" cy="1324707"/>
          </a:xfrm>
        </p:spPr>
        <p:txBody>
          <a:bodyPr>
            <a:normAutofit/>
          </a:bodyPr>
          <a:lstStyle/>
          <a:p>
            <a:pPr marL="0" indent="0" algn="ctr">
              <a:buNone/>
            </a:pPr>
            <a:r>
              <a:rPr lang="es-CL" sz="2000" dirty="0">
                <a:solidFill>
                  <a:schemeClr val="bg1"/>
                </a:solidFill>
                <a:effectLst>
                  <a:outerShdw blurRad="38100" dist="38100" dir="2700000" algn="tl">
                    <a:srgbClr val="000000">
                      <a:alpha val="43137"/>
                    </a:srgbClr>
                  </a:outerShdw>
                </a:effectLst>
                <a:latin typeface="Montserrat SemiBold" panose="00000700000000000000" pitchFamily="2" charset="0"/>
              </a:rPr>
              <a:t>PLAN ESTRATÉGICO 2021-2025:</a:t>
            </a:r>
          </a:p>
          <a:p>
            <a:pPr marL="0" indent="0" algn="ctr">
              <a:buNone/>
            </a:pPr>
            <a:r>
              <a:rPr lang="es-CL" sz="2000" dirty="0">
                <a:solidFill>
                  <a:schemeClr val="bg1"/>
                </a:solidFill>
                <a:effectLst>
                  <a:outerShdw blurRad="38100" dist="38100" dir="2700000" algn="tl">
                    <a:srgbClr val="000000">
                      <a:alpha val="43137"/>
                    </a:srgbClr>
                  </a:outerShdw>
                </a:effectLst>
                <a:latin typeface="Montserrat SemiBold" panose="00000700000000000000" pitchFamily="2" charset="0"/>
              </a:rPr>
              <a:t>NUESTRA HOJA DE RUTA</a:t>
            </a:r>
          </a:p>
        </p:txBody>
      </p:sp>
      <p:sp>
        <p:nvSpPr>
          <p:cNvPr id="4" name="CuadroTexto 3">
            <a:extLst>
              <a:ext uri="{FF2B5EF4-FFF2-40B4-BE49-F238E27FC236}">
                <a16:creationId xmlns:a16="http://schemas.microsoft.com/office/drawing/2014/main" id="{81E4AC26-AE37-04EB-5270-5223AD0A1820}"/>
              </a:ext>
            </a:extLst>
          </p:cNvPr>
          <p:cNvSpPr txBox="1"/>
          <p:nvPr/>
        </p:nvSpPr>
        <p:spPr>
          <a:xfrm>
            <a:off x="135346" y="8657771"/>
            <a:ext cx="328936" cy="369332"/>
          </a:xfrm>
          <a:prstGeom prst="rect">
            <a:avLst/>
          </a:prstGeom>
          <a:noFill/>
        </p:spPr>
        <p:txBody>
          <a:bodyPr wrap="none" rtlCol="0">
            <a:spAutoFit/>
          </a:bodyPr>
          <a:lstStyle/>
          <a:p>
            <a:r>
              <a:rPr lang="es-CL" dirty="0">
                <a:solidFill>
                  <a:schemeClr val="bg1"/>
                </a:solidFill>
                <a:latin typeface="Montserrat SemiBold" panose="00000700000000000000" pitchFamily="2" charset="0"/>
              </a:rPr>
              <a:t>9</a:t>
            </a:r>
          </a:p>
        </p:txBody>
      </p:sp>
      <p:sp>
        <p:nvSpPr>
          <p:cNvPr id="5" name="CuadroTexto 4">
            <a:extLst>
              <a:ext uri="{FF2B5EF4-FFF2-40B4-BE49-F238E27FC236}">
                <a16:creationId xmlns:a16="http://schemas.microsoft.com/office/drawing/2014/main" id="{64B2865F-0CC2-B4A5-A8DA-C5313F7AD029}"/>
              </a:ext>
            </a:extLst>
          </p:cNvPr>
          <p:cNvSpPr txBox="1"/>
          <p:nvPr/>
        </p:nvSpPr>
        <p:spPr>
          <a:xfrm>
            <a:off x="1827125" y="1056194"/>
            <a:ext cx="4330032" cy="5478423"/>
          </a:xfrm>
          <a:prstGeom prst="rect">
            <a:avLst/>
          </a:prstGeom>
          <a:noFill/>
          <a:ln>
            <a:noFill/>
          </a:ln>
        </p:spPr>
        <p:txBody>
          <a:bodyPr wrap="none" rtlCol="0">
            <a:spAutoFit/>
          </a:bodyPr>
          <a:lstStyle/>
          <a:p>
            <a:r>
              <a:rPr lang="es-CL" sz="35000" dirty="0">
                <a:solidFill>
                  <a:schemeClr val="bg1">
                    <a:lumMod val="95000"/>
                  </a:schemeClr>
                </a:solidFill>
                <a:effectLst>
                  <a:outerShdw blurRad="38100" dist="38100" dir="2700000" algn="tl">
                    <a:srgbClr val="000000">
                      <a:alpha val="43137"/>
                    </a:srgbClr>
                  </a:outerShdw>
                </a:effectLst>
              </a:rPr>
              <a:t>II.</a:t>
            </a:r>
          </a:p>
        </p:txBody>
      </p:sp>
      <p:grpSp>
        <p:nvGrpSpPr>
          <p:cNvPr id="6" name="Google Shape;280;p9">
            <a:extLst>
              <a:ext uri="{FF2B5EF4-FFF2-40B4-BE49-F238E27FC236}">
                <a16:creationId xmlns:a16="http://schemas.microsoft.com/office/drawing/2014/main" id="{4EC48933-5584-A8BC-7342-2F3ACC5A8705}"/>
              </a:ext>
            </a:extLst>
          </p:cNvPr>
          <p:cNvGrpSpPr/>
          <p:nvPr/>
        </p:nvGrpSpPr>
        <p:grpSpPr>
          <a:xfrm>
            <a:off x="5422900" y="7861300"/>
            <a:ext cx="1320800" cy="1168948"/>
            <a:chOff x="10112187" y="677373"/>
            <a:chExt cx="2162287" cy="2163376"/>
          </a:xfrm>
        </p:grpSpPr>
        <p:sp>
          <p:nvSpPr>
            <p:cNvPr id="7" name="Google Shape;281;p9">
              <a:extLst>
                <a:ext uri="{FF2B5EF4-FFF2-40B4-BE49-F238E27FC236}">
                  <a16:creationId xmlns:a16="http://schemas.microsoft.com/office/drawing/2014/main" id="{67905062-F699-C41E-316E-202136B080D4}"/>
                </a:ext>
              </a:extLst>
            </p:cNvPr>
            <p:cNvSpPr/>
            <p:nvPr/>
          </p:nvSpPr>
          <p:spPr>
            <a:xfrm rot="-2738524">
              <a:off x="10411435" y="1011508"/>
              <a:ext cx="1563792" cy="1495106"/>
            </a:xfrm>
            <a:prstGeom prst="teardrop">
              <a:avLst>
                <a:gd name="adj" fmla="val 128605"/>
              </a:avLst>
            </a:prstGeom>
            <a:solidFill>
              <a:schemeClr val="lt1"/>
            </a:solid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pic>
          <p:nvPicPr>
            <p:cNvPr id="8" name="Google Shape;282;p9" descr="Logotipo, nombre de la empresa&#10;&#10;Descripción generada automáticamente">
              <a:extLst>
                <a:ext uri="{FF2B5EF4-FFF2-40B4-BE49-F238E27FC236}">
                  <a16:creationId xmlns:a16="http://schemas.microsoft.com/office/drawing/2014/main" id="{4180AFEA-6227-C278-2A25-75D1F8DAAA5D}"/>
                </a:ext>
              </a:extLst>
            </p:cNvPr>
            <p:cNvPicPr preferRelativeResize="0"/>
            <p:nvPr/>
          </p:nvPicPr>
          <p:blipFill rotWithShape="1">
            <a:blip r:embed="rId2">
              <a:alphaModFix/>
            </a:blip>
            <a:srcRect/>
            <a:stretch/>
          </p:blipFill>
          <p:spPr>
            <a:xfrm>
              <a:off x="10467190" y="1058082"/>
              <a:ext cx="1445110" cy="1157032"/>
            </a:xfrm>
            <a:prstGeom prst="rect">
              <a:avLst/>
            </a:prstGeom>
            <a:noFill/>
            <a:ln>
              <a:noFill/>
            </a:ln>
          </p:spPr>
        </p:pic>
      </p:grpSp>
    </p:spTree>
    <p:extLst>
      <p:ext uri="{BB962C8B-B14F-4D97-AF65-F5344CB8AC3E}">
        <p14:creationId xmlns:p14="http://schemas.microsoft.com/office/powerpoint/2010/main" val="495026645"/>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Faceta</Template>
  <TotalTime>5798</TotalTime>
  <Words>6297</Words>
  <Application>Microsoft Macintosh PowerPoint</Application>
  <PresentationFormat>Carta (216 x 279 mm)</PresentationFormat>
  <Paragraphs>617</Paragraphs>
  <Slides>38</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38</vt:i4>
      </vt:variant>
    </vt:vector>
  </HeadingPairs>
  <TitlesOfParts>
    <vt:vector size="46" baseType="lpstr">
      <vt:lpstr>Arial</vt:lpstr>
      <vt:lpstr>Calibri</vt:lpstr>
      <vt:lpstr>Montserrat Light</vt:lpstr>
      <vt:lpstr>Montserrat SemiBold</vt:lpstr>
      <vt:lpstr>Symbol</vt:lpstr>
      <vt:lpstr>Trebuchet MS</vt:lpstr>
      <vt:lpstr>Wingdings 3</vt:lpstr>
      <vt:lpstr>Faceta</vt:lpstr>
      <vt:lpstr>MEMORIA 2021  FONDO DE AGUA SANTIAGO-MAIPO </vt:lpstr>
      <vt:lpstr>ÍNDICE DE CONTENIDOS</vt:lpstr>
      <vt:lpstr>Presentación de PowerPoint</vt:lpstr>
      <vt:lpstr>La seguridad hídrica se encuentra en el corazón de la preocupación nacional e internacional, definiéndose como la capacidad de una población para salvaguardar un acceso sostenible a cantidades adecuadas de agua de calidad aceptable para sostener los medios de vida, el bienestar humano y el desarrollo socioeconómico. (UN-Water, 2013; IHP-UNESCO, 2012).  Los Fondos de Agua surgieron como una respuesta local al reto de la seguridad hídrica global, desde una visión principalmente enfocada en los aspectos de conservación de las cuencas. Estos son organizaciones que diseñan e impulsan mecanismos financieros y de gobernanza, articulando actores públicos, privados y de la sociedad civil, con el fin de contribuir a dicho reto y al manejo sustentable de estas unidades territoriales, a través de soluciones basadas en la naturaleza e innovación tecnológica.   Los Fondos de Agua contribuyen a reunir evidencia científica y conocimiento sobre la seguridad hídrica, para así desarrollar una visión compartida y de largo plazo entre los distintos sectores participantes. Parte de su labor de apoyo es también propiciar el fortalecimiento de la voluntad política, necesaria para influir positivamente en la gobernanza del agua; contando con una estructura de gestión que garantiza un enfoque incluyente en la materia.  La Alianza Latinoamericana de Fondos de Agua es un acuerdo creado en 2011 entre el Banco Interamericano de Desarrollo (BID), Fundación FEMSA, el Fondo para el Medio Ambiente Mundial (FMAM), la Iniciativa Internacional de Protección del Clima (IKI) y The Nature Conservancy (TNC); con el fin de contribuir a la seguridad hídrica de América Latina y el Caribe,  a través de la creación y fortalecimiento de Fondos de Agua.  </vt:lpstr>
      <vt:lpstr>   A diciembre de 2020 existen 43 fondos de agua en el mundo, 26 de ellos están en 9 países de Latinoamérica que son parte de la Alianza Latinoamericana de Fondos de Agua. Entre ellos el chileno.   </vt:lpstr>
      <vt:lpstr>Presentación de PowerPoint</vt:lpstr>
      <vt:lpstr>  La cuenca del río Maipo presenta un régimen mixto de precipitaciones nivales y pluviales. En la zona de alta montaña existe un régimen nival y glaciar con un caudal que aumenta en primavera producto del deshielo y a medida que se desciende en altura, la cuenca va recibiendo mayor cantidad de aportes pluviales lo que implica una amplia variabilidad.   El río Maipo nace en las laderas del volcán del mismo nombre, a una altitud aproximada de 5.523 m. Este río en su origen mantiene las características de una quebrada de cordillera hasta recibir los aportes de los ríos Volcán y Yeso en la zona de San Gabriel (1.240 m.s.n.m.), tomando así características de un río de mayor flujo.   La principal fuente de suministro de agua de la Región Metropolitana es el río Maipo, seguido del río Mapocho y de los acuíferos presentes en la cuenca. Las características generales de la cuenca que se resumen en la siguiente figura:     </vt:lpstr>
      <vt:lpstr>   EH2030.Hoja de Ruta para Maipo y Maule. FCH.</vt:lpstr>
      <vt:lpstr>Presentación de PowerPoint</vt:lpstr>
      <vt:lpstr>El Plan Estratégico del FDASM se ha establecido sobre la base de 6 Líneas de Acción Estratégicas que tributan a los objetivos definidos para su creación.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Fernanda Silva del Solar</dc:creator>
  <cp:lastModifiedBy>claudia papic</cp:lastModifiedBy>
  <cp:revision>15</cp:revision>
  <dcterms:created xsi:type="dcterms:W3CDTF">2022-10-21T10:32:12Z</dcterms:created>
  <dcterms:modified xsi:type="dcterms:W3CDTF">2022-10-25T16:40:28Z</dcterms:modified>
</cp:coreProperties>
</file>