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5143500" type="screen16x9"/>
  <p:notesSz cx="6858000" cy="9144000"/>
  <p:embeddedFontLst>
    <p:embeddedFont>
      <p:font typeface="Amatic SC" panose="00000500000000000000" pitchFamily="2" charset="-79"/>
      <p:regular r:id="rId31"/>
      <p:bold r:id="rId32"/>
    </p:embeddedFont>
    <p:embeddedFont>
      <p:font typeface="Comic Sans MS" panose="030F0702030302020204" pitchFamily="66" charset="0"/>
      <p:regular r:id="rId33"/>
      <p:bold r:id="rId34"/>
      <p:italic r:id="rId35"/>
      <p:boldItalic r:id="rId36"/>
    </p:embeddedFont>
    <p:embeddedFont>
      <p:font typeface="Pontano Sans" panose="020B0604020202020204" charset="0"/>
      <p:regular r:id="rId37"/>
    </p:embeddedFont>
    <p:embeddedFont>
      <p:font typeface="Source Code Pro" panose="020B0509030403020204" pitchFamily="49" charset="0"/>
      <p:regular r:id="rId38"/>
      <p:bold r:id="rId39"/>
      <p:italic r:id="rId40"/>
      <p:boldItalic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516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c6f80d1f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c6f80d1f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c6f80d1ff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c6f80d1ff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c6f80d1ff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c6f80d1ff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2118d549666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2118d549666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118d549666_0_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2118d549666_0_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118d549666_0_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118d549666_0_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118d549666_0_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118d549666_0_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118d549666_0_2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2118d549666_0_2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13257ab06d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13257ab06d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13257ab06d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213257ab06d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13257ab06d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213257ab06d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213257ab06d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213257ab06d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13257ab06d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213257ab06d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13257ab06d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213257ab06d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13257ab06d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213257ab06d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c6f80d1ff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c6f80d1ff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c6f80d1ff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c6f80d1ff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c6f80d1ff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c6f80d1ff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13257ab06d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13257ab06d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c6f80d1ff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c6f80d1ff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13257ab06d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213257ab06d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c6f80d1f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c6f80d1f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13257ab06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13257ab06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13257ab06d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13257ab06d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118d549666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118d549666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13257ab06d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13257ab06d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213257ab06d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213257ab06d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c6f80d1ff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c6f80d1ff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">
  <p:cSld name="AUTOLAYOUT">
    <p:bg>
      <p:bgPr>
        <a:solidFill>
          <a:srgbClr val="FFFFFF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3"/>
          <p:cNvSpPr/>
          <p:nvPr/>
        </p:nvSpPr>
        <p:spPr>
          <a:xfrm>
            <a:off x="673800" y="539250"/>
            <a:ext cx="7796400" cy="4065000"/>
          </a:xfrm>
          <a:prstGeom prst="rect">
            <a:avLst/>
          </a:prstGeom>
          <a:solidFill>
            <a:srgbClr val="FFFFFF"/>
          </a:solidFill>
          <a:ln w="114300" cap="flat" cmpd="thinThick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sz="2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beach-day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yavidiafundacion.cl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subTitle" idx="1"/>
          </p:nvPr>
        </p:nvSpPr>
        <p:spPr>
          <a:xfrm>
            <a:off x="311700" y="3921750"/>
            <a:ext cx="8520600" cy="7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600" i="1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“Educando con amor”</a:t>
            </a:r>
            <a:endParaRPr sz="3600" i="1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61" name="Google Shape;61;p14"/>
          <p:cNvSpPr/>
          <p:nvPr/>
        </p:nvSpPr>
        <p:spPr>
          <a:xfrm>
            <a:off x="2890300" y="471875"/>
            <a:ext cx="3596700" cy="2963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4938" y="570250"/>
            <a:ext cx="6334125" cy="240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3"/>
          <p:cNvSpPr txBox="1">
            <a:spLocks noGrp="1"/>
          </p:cNvSpPr>
          <p:nvPr>
            <p:ph type="title"/>
          </p:nvPr>
        </p:nvSpPr>
        <p:spPr>
          <a:xfrm>
            <a:off x="311700" y="444125"/>
            <a:ext cx="4937400" cy="66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2800"/>
              <a:t>Manejo de residuos orgánicos domiciliarios</a:t>
            </a:r>
            <a:endParaRPr sz="2800"/>
          </a:p>
        </p:txBody>
      </p:sp>
      <p:sp>
        <p:nvSpPr>
          <p:cNvPr id="121" name="Google Shape;121;p23"/>
          <p:cNvSpPr txBox="1">
            <a:spLocks noGrp="1"/>
          </p:cNvSpPr>
          <p:nvPr>
            <p:ph type="body" idx="1"/>
          </p:nvPr>
        </p:nvSpPr>
        <p:spPr>
          <a:xfrm>
            <a:off x="311700" y="1279825"/>
            <a:ext cx="2808000" cy="31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ts val="935"/>
              <a:buNone/>
            </a:pPr>
            <a:r>
              <a:rPr lang="es" sz="1290">
                <a:solidFill>
                  <a:srgbClr val="484F56"/>
                </a:solidFill>
                <a:latin typeface="Pontano Sans"/>
                <a:ea typeface="Pontano Sans"/>
                <a:cs typeface="Pontano Sans"/>
                <a:sym typeface="Pontano Sans"/>
              </a:rPr>
              <a:t>Contenidos tratados:</a:t>
            </a:r>
            <a:endParaRPr sz="1290">
              <a:solidFill>
                <a:srgbClr val="484F56"/>
              </a:solidFill>
              <a:latin typeface="Pontano Sans"/>
              <a:ea typeface="Pontano Sans"/>
              <a:cs typeface="Pontano Sans"/>
              <a:sym typeface="Pontano Sans"/>
            </a:endParaRPr>
          </a:p>
          <a:p>
            <a:pPr marL="457200" lvl="0" indent="-332105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9BCF63"/>
              </a:buClr>
              <a:buSzPts val="1630"/>
              <a:buFont typeface="Pontano Sans"/>
              <a:buAutoNum type="arabicPeriod"/>
            </a:pPr>
            <a:r>
              <a:rPr lang="es" sz="1290">
                <a:solidFill>
                  <a:srgbClr val="484F56"/>
                </a:solidFill>
                <a:latin typeface="Pontano Sans"/>
                <a:ea typeface="Pontano Sans"/>
                <a:cs typeface="Pontano Sans"/>
                <a:sym typeface="Pontano Sans"/>
              </a:rPr>
              <a:t>Tipos de Residuos Domiciliarios.</a:t>
            </a:r>
            <a:endParaRPr sz="1629">
              <a:solidFill>
                <a:srgbClr val="484F56"/>
              </a:solidFill>
              <a:latin typeface="Pontano Sans"/>
              <a:ea typeface="Pontano Sans"/>
              <a:cs typeface="Pontano Sans"/>
              <a:sym typeface="Pontano Sans"/>
            </a:endParaRPr>
          </a:p>
          <a:p>
            <a:pPr marL="457200" lvl="0" indent="-332105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9BCF63"/>
              </a:buClr>
              <a:buSzPts val="1630"/>
              <a:buFont typeface="Pontano Sans"/>
              <a:buAutoNum type="arabicPeriod"/>
            </a:pPr>
            <a:r>
              <a:rPr lang="es" sz="1290">
                <a:solidFill>
                  <a:srgbClr val="484F56"/>
                </a:solidFill>
                <a:latin typeface="Pontano Sans"/>
                <a:ea typeface="Pontano Sans"/>
                <a:cs typeface="Pontano Sans"/>
                <a:sym typeface="Pontano Sans"/>
              </a:rPr>
              <a:t>Residuos domiciliarios: ¿dónde poner cada cosa?</a:t>
            </a:r>
            <a:endParaRPr sz="1629">
              <a:solidFill>
                <a:srgbClr val="484F56"/>
              </a:solidFill>
              <a:latin typeface="Pontano Sans"/>
              <a:ea typeface="Pontano Sans"/>
              <a:cs typeface="Pontano Sans"/>
              <a:sym typeface="Pontano Sans"/>
            </a:endParaRPr>
          </a:p>
          <a:p>
            <a:pPr marL="457200" lvl="0" indent="-332105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9BCF63"/>
              </a:buClr>
              <a:buSzPts val="1630"/>
              <a:buFont typeface="Pontano Sans"/>
              <a:buAutoNum type="arabicPeriod"/>
            </a:pPr>
            <a:r>
              <a:rPr lang="es" sz="1290">
                <a:solidFill>
                  <a:srgbClr val="484F56"/>
                </a:solidFill>
                <a:latin typeface="Pontano Sans"/>
                <a:ea typeface="Pontano Sans"/>
                <a:cs typeface="Pontano Sans"/>
                <a:sym typeface="Pontano Sans"/>
              </a:rPr>
              <a:t>Ciclo de la Materia Orgánica</a:t>
            </a:r>
            <a:endParaRPr sz="1629">
              <a:solidFill>
                <a:srgbClr val="484F56"/>
              </a:solidFill>
              <a:latin typeface="Pontano Sans"/>
              <a:ea typeface="Pontano Sans"/>
              <a:cs typeface="Pontano Sans"/>
              <a:sym typeface="Pontano Sans"/>
            </a:endParaRPr>
          </a:p>
          <a:p>
            <a:pPr marL="457200" lvl="0" indent="-332105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9BCF63"/>
              </a:buClr>
              <a:buSzPts val="1630"/>
              <a:buFont typeface="Pontano Sans"/>
              <a:buAutoNum type="arabicPeriod"/>
            </a:pPr>
            <a:r>
              <a:rPr lang="es" sz="1290">
                <a:solidFill>
                  <a:srgbClr val="484F56"/>
                </a:solidFill>
                <a:latin typeface="Pontano Sans"/>
                <a:ea typeface="Pontano Sans"/>
                <a:cs typeface="Pontano Sans"/>
                <a:sym typeface="Pontano Sans"/>
              </a:rPr>
              <a:t>El camino de los orgánicos, separación, recolección, preservación y almacenamiento.</a:t>
            </a:r>
            <a:endParaRPr sz="1629">
              <a:solidFill>
                <a:srgbClr val="484F56"/>
              </a:solidFill>
              <a:latin typeface="Pontano Sans"/>
              <a:ea typeface="Pontano Sans"/>
              <a:cs typeface="Pontano Sans"/>
              <a:sym typeface="Pontano Sans"/>
            </a:endParaRPr>
          </a:p>
          <a:p>
            <a:pPr marL="457200" lvl="0" indent="-332105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9BCF63"/>
              </a:buClr>
              <a:buSzPts val="1630"/>
              <a:buFont typeface="Pontano Sans"/>
              <a:buAutoNum type="arabicPeriod"/>
            </a:pPr>
            <a:r>
              <a:rPr lang="es" sz="1290">
                <a:solidFill>
                  <a:srgbClr val="484F56"/>
                </a:solidFill>
                <a:latin typeface="Pontano Sans"/>
                <a:ea typeface="Pontano Sans"/>
                <a:cs typeface="Pontano Sans"/>
                <a:sym typeface="Pontano Sans"/>
              </a:rPr>
              <a:t>Qué es el Compostaje: técnicas, requisitos, resultados.</a:t>
            </a:r>
            <a:endParaRPr sz="1629">
              <a:solidFill>
                <a:srgbClr val="484F56"/>
              </a:solidFill>
              <a:latin typeface="Pontano Sans"/>
              <a:ea typeface="Pontano Sans"/>
              <a:cs typeface="Pontano Sans"/>
              <a:sym typeface="Pontano Sans"/>
            </a:endParaRPr>
          </a:p>
          <a:p>
            <a:pPr marL="457200" lvl="0" indent="-332105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9BCF63"/>
              </a:buClr>
              <a:buSzPts val="1630"/>
              <a:buFont typeface="Pontano Sans"/>
              <a:buAutoNum type="arabicPeriod"/>
            </a:pPr>
            <a:r>
              <a:rPr lang="es" sz="1290">
                <a:solidFill>
                  <a:srgbClr val="484F56"/>
                </a:solidFill>
                <a:latin typeface="Pontano Sans"/>
                <a:ea typeface="Pontano Sans"/>
                <a:cs typeface="Pontano Sans"/>
                <a:sym typeface="Pontano Sans"/>
              </a:rPr>
              <a:t>Compostaje con lombrices </a:t>
            </a:r>
            <a:endParaRPr sz="1629">
              <a:solidFill>
                <a:srgbClr val="484F56"/>
              </a:solidFill>
              <a:latin typeface="Pontano Sans"/>
              <a:ea typeface="Pontano Sans"/>
              <a:cs typeface="Pontano Sans"/>
              <a:sym typeface="Pontano Sans"/>
            </a:endParaRPr>
          </a:p>
          <a:p>
            <a:pPr marL="457200" lvl="0" indent="-332105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9BCF63"/>
              </a:buClr>
              <a:buSzPts val="1630"/>
              <a:buFont typeface="Pontano Sans"/>
              <a:buAutoNum type="arabicPeriod"/>
            </a:pPr>
            <a:r>
              <a:rPr lang="es" sz="1290">
                <a:solidFill>
                  <a:srgbClr val="484F56"/>
                </a:solidFill>
                <a:latin typeface="Pontano Sans"/>
                <a:ea typeface="Pontano Sans"/>
                <a:cs typeface="Pontano Sans"/>
                <a:sym typeface="Pontano Sans"/>
              </a:rPr>
              <a:t>Tips para la construcción de composteras</a:t>
            </a:r>
            <a:endParaRPr sz="1290">
              <a:solidFill>
                <a:srgbClr val="484F56"/>
              </a:solidFill>
              <a:latin typeface="Pontano Sans"/>
              <a:ea typeface="Pontano Sans"/>
              <a:cs typeface="Pontano Sans"/>
              <a:sym typeface="Pontano Sans"/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935"/>
              <a:buNone/>
            </a:pPr>
            <a:endParaRPr sz="1020"/>
          </a:p>
        </p:txBody>
      </p:sp>
      <p:pic>
        <p:nvPicPr>
          <p:cNvPr id="122" name="Google Shape;122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75189" y="1201525"/>
            <a:ext cx="1901212" cy="126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48073" y="2172990"/>
            <a:ext cx="1611241" cy="10544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49125" y="2890500"/>
            <a:ext cx="1611250" cy="1141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60375" y="3735950"/>
            <a:ext cx="1581286" cy="1054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0" name="Google Shape;130;p24"/>
          <p:cNvCxnSpPr/>
          <p:nvPr/>
        </p:nvCxnSpPr>
        <p:spPr>
          <a:xfrm>
            <a:off x="433425" y="3724283"/>
            <a:ext cx="3891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31" name="Google Shape;131;p24"/>
          <p:cNvCxnSpPr/>
          <p:nvPr/>
        </p:nvCxnSpPr>
        <p:spPr>
          <a:xfrm>
            <a:off x="4941300" y="3724283"/>
            <a:ext cx="3891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2" name="Google Shape;132;p24"/>
          <p:cNvSpPr txBox="1">
            <a:spLocks noGrp="1"/>
          </p:cNvSpPr>
          <p:nvPr>
            <p:ph type="body" idx="4294967295"/>
          </p:nvPr>
        </p:nvSpPr>
        <p:spPr>
          <a:xfrm>
            <a:off x="318850" y="3771900"/>
            <a:ext cx="3999900" cy="5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8"/>
              <a:buFont typeface="Arial"/>
              <a:buNone/>
            </a:pPr>
            <a:r>
              <a:rPr lang="es" sz="1812" b="1">
                <a:solidFill>
                  <a:schemeClr val="accent3"/>
                </a:solidFill>
              </a:rPr>
              <a:t>Manejo de residuos orgánicos domiciliarios</a:t>
            </a:r>
            <a:endParaRPr sz="1812" b="1">
              <a:solidFill>
                <a:schemeClr val="accent3"/>
              </a:solidFill>
            </a:endParaRPr>
          </a:p>
        </p:txBody>
      </p:sp>
      <p:sp>
        <p:nvSpPr>
          <p:cNvPr id="133" name="Google Shape;133;p24"/>
          <p:cNvSpPr txBox="1">
            <a:spLocks noGrp="1"/>
          </p:cNvSpPr>
          <p:nvPr>
            <p:ph type="body" idx="4294967295"/>
          </p:nvPr>
        </p:nvSpPr>
        <p:spPr>
          <a:xfrm>
            <a:off x="318850" y="4349925"/>
            <a:ext cx="3999900" cy="4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" sz="6147">
                <a:solidFill>
                  <a:srgbClr val="484F56"/>
                </a:solidFill>
                <a:latin typeface="Pontano Sans"/>
                <a:ea typeface="Pontano Sans"/>
                <a:cs typeface="Pontano Sans"/>
                <a:sym typeface="Pontano Sans"/>
              </a:rPr>
              <a:t>El camino de los orgánicos, separación, recolección, preservación y almacenamiento.</a:t>
            </a:r>
            <a:endParaRPr sz="6487">
              <a:solidFill>
                <a:srgbClr val="484F56"/>
              </a:solidFill>
              <a:latin typeface="Pontano Sans"/>
              <a:ea typeface="Pontano Sans"/>
              <a:cs typeface="Pontano Sans"/>
              <a:sym typeface="Pontano Sans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1500">
              <a:latin typeface="Pontano Sans"/>
              <a:ea typeface="Pontano Sans"/>
              <a:cs typeface="Pontano Sans"/>
              <a:sym typeface="Pontano Sans"/>
            </a:endParaRPr>
          </a:p>
        </p:txBody>
      </p:sp>
      <p:sp>
        <p:nvSpPr>
          <p:cNvPr id="134" name="Google Shape;134;p24"/>
          <p:cNvSpPr txBox="1">
            <a:spLocks noGrp="1"/>
          </p:cNvSpPr>
          <p:nvPr>
            <p:ph type="body" idx="4294967295"/>
          </p:nvPr>
        </p:nvSpPr>
        <p:spPr>
          <a:xfrm>
            <a:off x="4825250" y="3669750"/>
            <a:ext cx="3999900" cy="73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s" sz="1896" b="1">
                <a:solidFill>
                  <a:schemeClr val="accent3"/>
                </a:solidFill>
              </a:rPr>
              <a:t>Manejo de residuos </a:t>
            </a:r>
            <a:endParaRPr sz="1896" b="1">
              <a:solidFill>
                <a:schemeClr val="accent3"/>
              </a:solidFill>
            </a:endParaRPr>
          </a:p>
          <a:p>
            <a:pPr marL="0" lvl="0" indent="0" algn="l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5"/>
              <a:buFont typeface="Arial"/>
              <a:buNone/>
            </a:pPr>
            <a:r>
              <a:rPr lang="es" sz="1896" b="1">
                <a:solidFill>
                  <a:schemeClr val="accent3"/>
                </a:solidFill>
              </a:rPr>
              <a:t>orgánicos domiciliarios</a:t>
            </a:r>
            <a:endParaRPr sz="1896" b="1">
              <a:solidFill>
                <a:schemeClr val="accent3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endParaRPr sz="1155" b="1">
              <a:solidFill>
                <a:schemeClr val="accent3"/>
              </a:solidFill>
            </a:endParaRPr>
          </a:p>
        </p:txBody>
      </p:sp>
      <p:sp>
        <p:nvSpPr>
          <p:cNvPr id="135" name="Google Shape;135;p24"/>
          <p:cNvSpPr txBox="1">
            <a:spLocks noGrp="1"/>
          </p:cNvSpPr>
          <p:nvPr>
            <p:ph type="body" idx="4294967295"/>
          </p:nvPr>
        </p:nvSpPr>
        <p:spPr>
          <a:xfrm>
            <a:off x="4825250" y="4349925"/>
            <a:ext cx="3999900" cy="4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60000"/>
              </a:lnSpc>
              <a:spcBef>
                <a:spcPts val="600"/>
              </a:spcBef>
              <a:spcAft>
                <a:spcPts val="0"/>
              </a:spcAft>
              <a:buSzPts val="935"/>
              <a:buNone/>
            </a:pPr>
            <a:r>
              <a:rPr lang="es" sz="1466">
                <a:solidFill>
                  <a:srgbClr val="484F56"/>
                </a:solidFill>
                <a:latin typeface="Pontano Sans"/>
                <a:ea typeface="Pontano Sans"/>
                <a:cs typeface="Pontano Sans"/>
                <a:sym typeface="Pontano Sans"/>
              </a:rPr>
              <a:t>Residuos domiciliarios: ¿dónde poner cada cosa?</a:t>
            </a:r>
            <a:endParaRPr sz="1755">
              <a:solidFill>
                <a:srgbClr val="484F56"/>
              </a:solidFill>
              <a:latin typeface="Pontano Sans"/>
              <a:ea typeface="Pontano Sans"/>
              <a:cs typeface="Pontano Sans"/>
              <a:sym typeface="Pontano Sans"/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935"/>
              <a:buNone/>
            </a:pPr>
            <a:endParaRPr sz="1120"/>
          </a:p>
        </p:txBody>
      </p:sp>
      <p:pic>
        <p:nvPicPr>
          <p:cNvPr id="136" name="Google Shape;136;p24"/>
          <p:cNvPicPr preferRelativeResize="0"/>
          <p:nvPr/>
        </p:nvPicPr>
        <p:blipFill rotWithShape="1">
          <a:blip r:embed="rId3">
            <a:alphaModFix/>
          </a:blip>
          <a:srcRect t="22969" b="35412"/>
          <a:stretch/>
        </p:blipFill>
        <p:spPr>
          <a:xfrm>
            <a:off x="2385700" y="2393325"/>
            <a:ext cx="1851925" cy="1051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4"/>
          <p:cNvPicPr preferRelativeResize="0"/>
          <p:nvPr/>
        </p:nvPicPr>
        <p:blipFill rotWithShape="1">
          <a:blip r:embed="rId4">
            <a:alphaModFix/>
          </a:blip>
          <a:srcRect l="3500" t="5591" r="6514" b="39755"/>
          <a:stretch/>
        </p:blipFill>
        <p:spPr>
          <a:xfrm>
            <a:off x="433425" y="2404075"/>
            <a:ext cx="1700851" cy="1051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4"/>
          <p:cNvPicPr preferRelativeResize="0"/>
          <p:nvPr/>
        </p:nvPicPr>
        <p:blipFill rotWithShape="1">
          <a:blip r:embed="rId5">
            <a:alphaModFix/>
          </a:blip>
          <a:srcRect t="15580" r="8817" b="19064"/>
          <a:stretch/>
        </p:blipFill>
        <p:spPr>
          <a:xfrm>
            <a:off x="432575" y="212950"/>
            <a:ext cx="3772451" cy="2027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4"/>
          <p:cNvPicPr preferRelativeResize="0"/>
          <p:nvPr/>
        </p:nvPicPr>
        <p:blipFill rotWithShape="1">
          <a:blip r:embed="rId6">
            <a:alphaModFix/>
          </a:blip>
          <a:srcRect t="31089" r="11715" b="12444"/>
          <a:stretch/>
        </p:blipFill>
        <p:spPr>
          <a:xfrm>
            <a:off x="4879700" y="344625"/>
            <a:ext cx="3891001" cy="3110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4" name="Google Shape;144;p25"/>
          <p:cNvCxnSpPr/>
          <p:nvPr/>
        </p:nvCxnSpPr>
        <p:spPr>
          <a:xfrm>
            <a:off x="433425" y="3724283"/>
            <a:ext cx="3891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45" name="Google Shape;145;p25"/>
          <p:cNvCxnSpPr/>
          <p:nvPr/>
        </p:nvCxnSpPr>
        <p:spPr>
          <a:xfrm>
            <a:off x="4941300" y="3724283"/>
            <a:ext cx="3891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6" name="Google Shape;146;p25"/>
          <p:cNvSpPr txBox="1">
            <a:spLocks noGrp="1"/>
          </p:cNvSpPr>
          <p:nvPr>
            <p:ph type="body" idx="4294967295"/>
          </p:nvPr>
        </p:nvSpPr>
        <p:spPr>
          <a:xfrm>
            <a:off x="318850" y="3771900"/>
            <a:ext cx="3999900" cy="5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s" sz="1812" b="1">
                <a:solidFill>
                  <a:schemeClr val="accent3"/>
                </a:solidFill>
              </a:rPr>
              <a:t>Manejo de residuos orgánicos domiciliarios</a:t>
            </a:r>
            <a:endParaRPr sz="1812" b="1">
              <a:solidFill>
                <a:schemeClr val="accent3"/>
              </a:solidFill>
            </a:endParaRPr>
          </a:p>
        </p:txBody>
      </p:sp>
      <p:sp>
        <p:nvSpPr>
          <p:cNvPr id="147" name="Google Shape;147;p25"/>
          <p:cNvSpPr txBox="1">
            <a:spLocks noGrp="1"/>
          </p:cNvSpPr>
          <p:nvPr>
            <p:ph type="body" idx="4294967295"/>
          </p:nvPr>
        </p:nvSpPr>
        <p:spPr>
          <a:xfrm>
            <a:off x="318850" y="4349925"/>
            <a:ext cx="3999900" cy="4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" sz="6000">
                <a:solidFill>
                  <a:srgbClr val="484F56"/>
                </a:solidFill>
                <a:latin typeface="Pontano Sans"/>
                <a:ea typeface="Pontano Sans"/>
                <a:cs typeface="Pontano Sans"/>
                <a:sym typeface="Pontano Sans"/>
              </a:rPr>
              <a:t>Qué es el Compostaje: técnicas, requisitos, resultados.</a:t>
            </a:r>
            <a:endParaRPr sz="6000">
              <a:solidFill>
                <a:srgbClr val="484F56"/>
              </a:solidFill>
              <a:latin typeface="Pontano Sans"/>
              <a:ea typeface="Pontano Sans"/>
              <a:cs typeface="Pontano Sans"/>
              <a:sym typeface="Pontano Sans"/>
            </a:endParaRPr>
          </a:p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6147">
              <a:solidFill>
                <a:srgbClr val="484F56"/>
              </a:solidFill>
              <a:latin typeface="Pontano Sans"/>
              <a:ea typeface="Pontano Sans"/>
              <a:cs typeface="Pontano Sans"/>
              <a:sym typeface="Pontano Sans"/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1500">
              <a:latin typeface="Pontano Sans"/>
              <a:ea typeface="Pontano Sans"/>
              <a:cs typeface="Pontano Sans"/>
              <a:sym typeface="Pontano Sans"/>
            </a:endParaRPr>
          </a:p>
        </p:txBody>
      </p:sp>
      <p:sp>
        <p:nvSpPr>
          <p:cNvPr id="148" name="Google Shape;148;p25"/>
          <p:cNvSpPr txBox="1">
            <a:spLocks noGrp="1"/>
          </p:cNvSpPr>
          <p:nvPr>
            <p:ph type="body" idx="4294967295"/>
          </p:nvPr>
        </p:nvSpPr>
        <p:spPr>
          <a:xfrm>
            <a:off x="4825250" y="3669750"/>
            <a:ext cx="3999900" cy="73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s" sz="1896" b="1">
                <a:solidFill>
                  <a:schemeClr val="accent3"/>
                </a:solidFill>
              </a:rPr>
              <a:t>Manejo de residuos </a:t>
            </a:r>
            <a:endParaRPr sz="1896" b="1">
              <a:solidFill>
                <a:schemeClr val="accent3"/>
              </a:solidFill>
            </a:endParaRPr>
          </a:p>
          <a:p>
            <a:pPr marL="0" lvl="0" indent="0" algn="l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r>
              <a:rPr lang="es" sz="1896" b="1">
                <a:solidFill>
                  <a:schemeClr val="accent3"/>
                </a:solidFill>
              </a:rPr>
              <a:t>orgánicos domiciliarios</a:t>
            </a:r>
            <a:endParaRPr sz="1896" b="1">
              <a:solidFill>
                <a:schemeClr val="accent3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endParaRPr sz="1155" b="1">
              <a:solidFill>
                <a:schemeClr val="accent3"/>
              </a:solidFill>
            </a:endParaRPr>
          </a:p>
        </p:txBody>
      </p:sp>
      <p:sp>
        <p:nvSpPr>
          <p:cNvPr id="149" name="Google Shape;149;p25"/>
          <p:cNvSpPr txBox="1">
            <a:spLocks noGrp="1"/>
          </p:cNvSpPr>
          <p:nvPr>
            <p:ph type="body" idx="4294967295"/>
          </p:nvPr>
        </p:nvSpPr>
        <p:spPr>
          <a:xfrm>
            <a:off x="4825250" y="4349925"/>
            <a:ext cx="3999900" cy="4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60000"/>
              </a:lnSpc>
              <a:spcBef>
                <a:spcPts val="600"/>
              </a:spcBef>
              <a:spcAft>
                <a:spcPts val="0"/>
              </a:spcAft>
              <a:buSzPts val="935"/>
              <a:buNone/>
            </a:pPr>
            <a:r>
              <a:rPr lang="es" sz="1466">
                <a:solidFill>
                  <a:srgbClr val="484F56"/>
                </a:solidFill>
                <a:latin typeface="Pontano Sans"/>
                <a:ea typeface="Pontano Sans"/>
                <a:cs typeface="Pontano Sans"/>
                <a:sym typeface="Pontano Sans"/>
              </a:rPr>
              <a:t>Residuos domiciliarios: ¿dónde poner cada cosa?</a:t>
            </a:r>
            <a:endParaRPr sz="1755">
              <a:solidFill>
                <a:srgbClr val="484F56"/>
              </a:solidFill>
              <a:latin typeface="Pontano Sans"/>
              <a:ea typeface="Pontano Sans"/>
              <a:cs typeface="Pontano Sans"/>
              <a:sym typeface="Pontano Sans"/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935"/>
              <a:buNone/>
            </a:pPr>
            <a:endParaRPr sz="1120"/>
          </a:p>
        </p:txBody>
      </p:sp>
      <p:pic>
        <p:nvPicPr>
          <p:cNvPr id="150" name="Google Shape;15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125" y="478300"/>
            <a:ext cx="1747726" cy="289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9700" y="478300"/>
            <a:ext cx="3891000" cy="2918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5"/>
          <p:cNvPicPr preferRelativeResize="0"/>
          <p:nvPr/>
        </p:nvPicPr>
        <p:blipFill rotWithShape="1">
          <a:blip r:embed="rId5">
            <a:alphaModFix/>
          </a:blip>
          <a:srcRect l="22582" b="3864"/>
          <a:stretch/>
        </p:blipFill>
        <p:spPr>
          <a:xfrm>
            <a:off x="2576700" y="490625"/>
            <a:ext cx="1747726" cy="28936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6"/>
          <p:cNvSpPr txBox="1">
            <a:spLocks noGrp="1"/>
          </p:cNvSpPr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proyecto julio-diciemre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 2022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7"/>
          <p:cNvSpPr txBox="1">
            <a:spLocks noGrp="1"/>
          </p:cNvSpPr>
          <p:nvPr>
            <p:ph type="title"/>
          </p:nvPr>
        </p:nvSpPr>
        <p:spPr>
          <a:xfrm>
            <a:off x="311700" y="444125"/>
            <a:ext cx="6903300" cy="66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2500"/>
              <a:t>recuperación de suelos salinos con integración de materia orgánica</a:t>
            </a:r>
            <a:endParaRPr sz="2500"/>
          </a:p>
        </p:txBody>
      </p:sp>
      <p:sp>
        <p:nvSpPr>
          <p:cNvPr id="163" name="Google Shape;163;p27"/>
          <p:cNvSpPr txBox="1">
            <a:spLocks noGrp="1"/>
          </p:cNvSpPr>
          <p:nvPr>
            <p:ph type="body" idx="1"/>
          </p:nvPr>
        </p:nvSpPr>
        <p:spPr>
          <a:xfrm>
            <a:off x="484200" y="1248475"/>
            <a:ext cx="3092700" cy="34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" sz="1500">
                <a:solidFill>
                  <a:srgbClr val="484F56"/>
                </a:solidFill>
                <a:latin typeface="Pontano Sans"/>
                <a:ea typeface="Pontano Sans"/>
                <a:cs typeface="Pontano Sans"/>
                <a:sym typeface="Pontano Sans"/>
              </a:rPr>
              <a:t>Contenidos trabajados:</a:t>
            </a:r>
            <a:endParaRPr sz="1500">
              <a:solidFill>
                <a:srgbClr val="484F56"/>
              </a:solidFill>
              <a:latin typeface="Pontano Sans"/>
              <a:ea typeface="Pontano Sans"/>
              <a:cs typeface="Pontano Sans"/>
              <a:sym typeface="Pontano Sans"/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BCF63"/>
              </a:buClr>
              <a:buSzPts val="1500"/>
              <a:buFont typeface="Pontano Sans"/>
              <a:buAutoNum type="arabicPeriod"/>
            </a:pPr>
            <a:r>
              <a:rPr lang="es" sz="1500">
                <a:solidFill>
                  <a:srgbClr val="484F56"/>
                </a:solidFill>
                <a:latin typeface="Pontano Sans"/>
                <a:ea typeface="Pontano Sans"/>
                <a:cs typeface="Pontano Sans"/>
                <a:sym typeface="Pontano Sans"/>
              </a:rPr>
              <a:t>Elaboración de composteras: compostera casera y cama caliente.</a:t>
            </a:r>
            <a:endParaRPr sz="1500">
              <a:solidFill>
                <a:srgbClr val="484F56"/>
              </a:solidFill>
              <a:latin typeface="Pontano Sans"/>
              <a:ea typeface="Pontano Sans"/>
              <a:cs typeface="Pontano Sans"/>
              <a:sym typeface="Pontano Sans"/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BCF63"/>
              </a:buClr>
              <a:buSzPts val="1500"/>
              <a:buFont typeface="Pontano Sans"/>
              <a:buAutoNum type="arabicPeriod"/>
            </a:pPr>
            <a:r>
              <a:rPr lang="es" sz="1500">
                <a:solidFill>
                  <a:srgbClr val="484F56"/>
                </a:solidFill>
                <a:latin typeface="Pontano Sans"/>
                <a:ea typeface="Pontano Sans"/>
                <a:cs typeface="Pontano Sans"/>
                <a:sym typeface="Pontano Sans"/>
              </a:rPr>
              <a:t>Humedad relativa en la compostera y en el ambiente</a:t>
            </a:r>
            <a:endParaRPr sz="1500">
              <a:solidFill>
                <a:srgbClr val="484F56"/>
              </a:solidFill>
              <a:latin typeface="Pontano Sans"/>
              <a:ea typeface="Pontano Sans"/>
              <a:cs typeface="Pontano Sans"/>
              <a:sym typeface="Pontano Sans"/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BCF63"/>
              </a:buClr>
              <a:buSzPts val="1500"/>
              <a:buFont typeface="Pontano Sans"/>
              <a:buAutoNum type="arabicPeriod"/>
            </a:pPr>
            <a:r>
              <a:rPr lang="es" sz="1500">
                <a:solidFill>
                  <a:srgbClr val="484F56"/>
                </a:solidFill>
                <a:latin typeface="Pontano Sans"/>
                <a:ea typeface="Pontano Sans"/>
                <a:cs typeface="Pontano Sans"/>
                <a:sym typeface="Pontano Sans"/>
              </a:rPr>
              <a:t>Aireación para la compostera </a:t>
            </a:r>
            <a:endParaRPr sz="1500">
              <a:solidFill>
                <a:srgbClr val="484F56"/>
              </a:solidFill>
              <a:latin typeface="Pontano Sans"/>
              <a:ea typeface="Pontano Sans"/>
              <a:cs typeface="Pontano Sans"/>
              <a:sym typeface="Pontano Sans"/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BCF63"/>
              </a:buClr>
              <a:buSzPts val="1500"/>
              <a:buFont typeface="Pontano Sans"/>
              <a:buAutoNum type="arabicPeriod"/>
            </a:pPr>
            <a:r>
              <a:rPr lang="es" sz="1500">
                <a:solidFill>
                  <a:srgbClr val="484F56"/>
                </a:solidFill>
                <a:latin typeface="Pontano Sans"/>
                <a:ea typeface="Pontano Sans"/>
                <a:cs typeface="Pontano Sans"/>
                <a:sym typeface="Pontano Sans"/>
              </a:rPr>
              <a:t>Microbiótica del suelo</a:t>
            </a:r>
            <a:endParaRPr sz="1500">
              <a:solidFill>
                <a:srgbClr val="484F56"/>
              </a:solidFill>
              <a:latin typeface="Pontano Sans"/>
              <a:ea typeface="Pontano Sans"/>
              <a:cs typeface="Pontano Sans"/>
              <a:sym typeface="Pontano Sans"/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9BCF63"/>
              </a:buClr>
              <a:buSzPts val="1500"/>
              <a:buFont typeface="Pontano Sans"/>
              <a:buAutoNum type="arabicPeriod"/>
            </a:pPr>
            <a:r>
              <a:rPr lang="es" sz="1500">
                <a:solidFill>
                  <a:srgbClr val="484F56"/>
                </a:solidFill>
                <a:latin typeface="Pontano Sans"/>
                <a:ea typeface="Pontano Sans"/>
                <a:cs typeface="Pontano Sans"/>
                <a:sym typeface="Pontano Sans"/>
              </a:rPr>
              <a:t>Plantación y siembra con compost, humus  (elaborados) y suelo del lugar</a:t>
            </a:r>
            <a:endParaRPr sz="1500">
              <a:solidFill>
                <a:srgbClr val="484F56"/>
              </a:solidFill>
              <a:latin typeface="Pontano Sans"/>
              <a:ea typeface="Pontano Sans"/>
              <a:cs typeface="Pontano Sans"/>
              <a:sym typeface="Pontano Sans"/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935"/>
              <a:buNone/>
            </a:pPr>
            <a:endParaRPr sz="720"/>
          </a:p>
        </p:txBody>
      </p:sp>
      <p:pic>
        <p:nvPicPr>
          <p:cNvPr id="164" name="Google Shape;164;p27"/>
          <p:cNvPicPr preferRelativeResize="0"/>
          <p:nvPr/>
        </p:nvPicPr>
        <p:blipFill rotWithShape="1">
          <a:blip r:embed="rId3">
            <a:alphaModFix/>
          </a:blip>
          <a:srcRect t="14118" b="8434"/>
          <a:stretch/>
        </p:blipFill>
        <p:spPr>
          <a:xfrm>
            <a:off x="5340375" y="1328325"/>
            <a:ext cx="2878249" cy="2946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9" name="Google Shape;169;p28"/>
          <p:cNvCxnSpPr/>
          <p:nvPr/>
        </p:nvCxnSpPr>
        <p:spPr>
          <a:xfrm>
            <a:off x="433425" y="3724283"/>
            <a:ext cx="3891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0" name="Google Shape;170;p28"/>
          <p:cNvCxnSpPr/>
          <p:nvPr/>
        </p:nvCxnSpPr>
        <p:spPr>
          <a:xfrm>
            <a:off x="4941300" y="3724283"/>
            <a:ext cx="3891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1" name="Google Shape;171;p28"/>
          <p:cNvSpPr txBox="1">
            <a:spLocks noGrp="1"/>
          </p:cNvSpPr>
          <p:nvPr>
            <p:ph type="body" idx="4294967295"/>
          </p:nvPr>
        </p:nvSpPr>
        <p:spPr>
          <a:xfrm>
            <a:off x="318850" y="3771900"/>
            <a:ext cx="3999900" cy="5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s" sz="1612" b="1">
                <a:solidFill>
                  <a:schemeClr val="accent3"/>
                </a:solidFill>
              </a:rPr>
              <a:t>Recuperación de suelos salinos con aporte de materia orgánica</a:t>
            </a:r>
            <a:endParaRPr sz="1612" b="1">
              <a:solidFill>
                <a:schemeClr val="accent3"/>
              </a:solidFill>
            </a:endParaRPr>
          </a:p>
        </p:txBody>
      </p:sp>
      <p:sp>
        <p:nvSpPr>
          <p:cNvPr id="172" name="Google Shape;172;p28"/>
          <p:cNvSpPr txBox="1">
            <a:spLocks noGrp="1"/>
          </p:cNvSpPr>
          <p:nvPr>
            <p:ph type="body" idx="4294967295"/>
          </p:nvPr>
        </p:nvSpPr>
        <p:spPr>
          <a:xfrm>
            <a:off x="318850" y="4349925"/>
            <a:ext cx="3999900" cy="4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ts val="605"/>
              <a:buNone/>
            </a:pPr>
            <a:r>
              <a:rPr lang="es" sz="1639">
                <a:solidFill>
                  <a:srgbClr val="484F56"/>
                </a:solidFill>
                <a:latin typeface="Pontano Sans"/>
                <a:ea typeface="Pontano Sans"/>
                <a:cs typeface="Pontano Sans"/>
                <a:sym typeface="Pontano Sans"/>
              </a:rPr>
              <a:t>Elaboración de composteras</a:t>
            </a:r>
            <a:endParaRPr sz="325">
              <a:latin typeface="Pontano Sans"/>
              <a:ea typeface="Pontano Sans"/>
              <a:cs typeface="Pontano Sans"/>
              <a:sym typeface="Pontano Sans"/>
            </a:endParaRPr>
          </a:p>
        </p:txBody>
      </p:sp>
      <p:sp>
        <p:nvSpPr>
          <p:cNvPr id="173" name="Google Shape;173;p28"/>
          <p:cNvSpPr txBox="1">
            <a:spLocks noGrp="1"/>
          </p:cNvSpPr>
          <p:nvPr>
            <p:ph type="body" idx="4294967295"/>
          </p:nvPr>
        </p:nvSpPr>
        <p:spPr>
          <a:xfrm>
            <a:off x="4825250" y="3669750"/>
            <a:ext cx="3999900" cy="73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8"/>
              <a:buFont typeface="Arial"/>
              <a:buNone/>
            </a:pPr>
            <a:r>
              <a:rPr lang="es" sz="1612" b="1">
                <a:solidFill>
                  <a:schemeClr val="accent3"/>
                </a:solidFill>
              </a:rPr>
              <a:t>Recuperación de suelos salinos con aporte de materia orgánica</a:t>
            </a:r>
            <a:endParaRPr sz="1896" b="1">
              <a:solidFill>
                <a:schemeClr val="accent3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endParaRPr sz="1155" b="1">
              <a:solidFill>
                <a:schemeClr val="accent3"/>
              </a:solidFill>
            </a:endParaRPr>
          </a:p>
        </p:txBody>
      </p:sp>
      <p:sp>
        <p:nvSpPr>
          <p:cNvPr id="174" name="Google Shape;174;p28"/>
          <p:cNvSpPr txBox="1">
            <a:spLocks noGrp="1"/>
          </p:cNvSpPr>
          <p:nvPr>
            <p:ph type="body" idx="4294967295"/>
          </p:nvPr>
        </p:nvSpPr>
        <p:spPr>
          <a:xfrm>
            <a:off x="4825250" y="4302300"/>
            <a:ext cx="3999900" cy="4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" sz="1600">
                <a:solidFill>
                  <a:srgbClr val="484F56"/>
                </a:solidFill>
                <a:latin typeface="Pontano Sans"/>
                <a:ea typeface="Pontano Sans"/>
                <a:cs typeface="Pontano Sans"/>
                <a:sym typeface="Pontano Sans"/>
              </a:rPr>
              <a:t>Humedad relativa en la compostera y en el ambiente</a:t>
            </a:r>
            <a:endParaRPr sz="1600">
              <a:solidFill>
                <a:srgbClr val="484F56"/>
              </a:solidFill>
              <a:latin typeface="Pontano Sans"/>
              <a:ea typeface="Pontano Sans"/>
              <a:cs typeface="Pontano Sans"/>
              <a:sym typeface="Pontano Sans"/>
            </a:endParaRPr>
          </a:p>
          <a:p>
            <a:pPr marL="0" lvl="0" indent="0" algn="l" rtl="0">
              <a:lnSpc>
                <a:spcPct val="60000"/>
              </a:lnSpc>
              <a:spcBef>
                <a:spcPts val="600"/>
              </a:spcBef>
              <a:spcAft>
                <a:spcPts val="0"/>
              </a:spcAft>
              <a:buSzPts val="935"/>
              <a:buNone/>
            </a:pPr>
            <a:endParaRPr sz="1755">
              <a:solidFill>
                <a:srgbClr val="484F56"/>
              </a:solidFill>
              <a:latin typeface="Pontano Sans"/>
              <a:ea typeface="Pontano Sans"/>
              <a:cs typeface="Pontano Sans"/>
              <a:sym typeface="Pontano Sans"/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935"/>
              <a:buNone/>
            </a:pPr>
            <a:endParaRPr sz="1120"/>
          </a:p>
        </p:txBody>
      </p:sp>
      <p:pic>
        <p:nvPicPr>
          <p:cNvPr id="175" name="Google Shape;175;p28"/>
          <p:cNvPicPr preferRelativeResize="0"/>
          <p:nvPr/>
        </p:nvPicPr>
        <p:blipFill rotWithShape="1">
          <a:blip r:embed="rId3">
            <a:alphaModFix/>
          </a:blip>
          <a:srcRect t="7417" b="17889"/>
          <a:stretch/>
        </p:blipFill>
        <p:spPr>
          <a:xfrm>
            <a:off x="500625" y="1958225"/>
            <a:ext cx="1299275" cy="1563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8"/>
          <p:cNvPicPr preferRelativeResize="0"/>
          <p:nvPr/>
        </p:nvPicPr>
        <p:blipFill rotWithShape="1">
          <a:blip r:embed="rId3">
            <a:alphaModFix/>
          </a:blip>
          <a:srcRect t="53560" b="17889"/>
          <a:stretch/>
        </p:blipFill>
        <p:spPr>
          <a:xfrm>
            <a:off x="5077125" y="264600"/>
            <a:ext cx="3755176" cy="1727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8"/>
          <p:cNvPicPr preferRelativeResize="0"/>
          <p:nvPr/>
        </p:nvPicPr>
        <p:blipFill rotWithShape="1">
          <a:blip r:embed="rId4">
            <a:alphaModFix/>
          </a:blip>
          <a:srcRect l="27624" t="45486" r="14751"/>
          <a:stretch/>
        </p:blipFill>
        <p:spPr>
          <a:xfrm>
            <a:off x="2108575" y="264600"/>
            <a:ext cx="2215849" cy="325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8"/>
          <p:cNvPicPr preferRelativeResize="0"/>
          <p:nvPr/>
        </p:nvPicPr>
        <p:blipFill rotWithShape="1">
          <a:blip r:embed="rId5">
            <a:alphaModFix/>
          </a:blip>
          <a:srcRect l="-6896" t="12826" r="4426" b="7307"/>
          <a:stretch/>
        </p:blipFill>
        <p:spPr>
          <a:xfrm>
            <a:off x="6648526" y="2169775"/>
            <a:ext cx="2104550" cy="131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8"/>
          <p:cNvPicPr preferRelativeResize="0"/>
          <p:nvPr/>
        </p:nvPicPr>
        <p:blipFill rotWithShape="1">
          <a:blip r:embed="rId6">
            <a:alphaModFix/>
          </a:blip>
          <a:srcRect r="20917" b="18160"/>
          <a:stretch/>
        </p:blipFill>
        <p:spPr>
          <a:xfrm>
            <a:off x="511825" y="264600"/>
            <a:ext cx="1299287" cy="1455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8"/>
          <p:cNvPicPr preferRelativeResize="0"/>
          <p:nvPr/>
        </p:nvPicPr>
        <p:blipFill rotWithShape="1">
          <a:blip r:embed="rId7">
            <a:alphaModFix/>
          </a:blip>
          <a:srcRect l="11712" t="6802" r="16033" b="7301"/>
          <a:stretch/>
        </p:blipFill>
        <p:spPr>
          <a:xfrm>
            <a:off x="5077125" y="2206675"/>
            <a:ext cx="1475067" cy="131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5" name="Google Shape;185;p29"/>
          <p:cNvCxnSpPr/>
          <p:nvPr/>
        </p:nvCxnSpPr>
        <p:spPr>
          <a:xfrm>
            <a:off x="433425" y="3724283"/>
            <a:ext cx="3891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6" name="Google Shape;186;p29"/>
          <p:cNvCxnSpPr/>
          <p:nvPr/>
        </p:nvCxnSpPr>
        <p:spPr>
          <a:xfrm>
            <a:off x="4941300" y="3724283"/>
            <a:ext cx="3891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7" name="Google Shape;187;p29"/>
          <p:cNvSpPr txBox="1">
            <a:spLocks noGrp="1"/>
          </p:cNvSpPr>
          <p:nvPr>
            <p:ph type="body" idx="4294967295"/>
          </p:nvPr>
        </p:nvSpPr>
        <p:spPr>
          <a:xfrm>
            <a:off x="318850" y="3771900"/>
            <a:ext cx="3999900" cy="5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s" sz="1612" b="1">
                <a:solidFill>
                  <a:schemeClr val="accent3"/>
                </a:solidFill>
              </a:rPr>
              <a:t>Recuperación de suelos salinos con aporte de materia orgánica</a:t>
            </a:r>
            <a:endParaRPr sz="1612" b="1">
              <a:solidFill>
                <a:schemeClr val="accent3"/>
              </a:solidFill>
            </a:endParaRPr>
          </a:p>
        </p:txBody>
      </p:sp>
      <p:sp>
        <p:nvSpPr>
          <p:cNvPr id="188" name="Google Shape;188;p29"/>
          <p:cNvSpPr txBox="1">
            <a:spLocks noGrp="1"/>
          </p:cNvSpPr>
          <p:nvPr>
            <p:ph type="body" idx="4294967295"/>
          </p:nvPr>
        </p:nvSpPr>
        <p:spPr>
          <a:xfrm>
            <a:off x="318850" y="4349925"/>
            <a:ext cx="3999900" cy="4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SzPts val="605"/>
              <a:buNone/>
            </a:pPr>
            <a:r>
              <a:rPr lang="es" sz="1739">
                <a:solidFill>
                  <a:srgbClr val="484F56"/>
                </a:solidFill>
                <a:latin typeface="Pontano Sans"/>
                <a:ea typeface="Pontano Sans"/>
                <a:cs typeface="Pontano Sans"/>
                <a:sym typeface="Pontano Sans"/>
              </a:rPr>
              <a:t>Plantación</a:t>
            </a:r>
            <a:endParaRPr sz="425">
              <a:latin typeface="Pontano Sans"/>
              <a:ea typeface="Pontano Sans"/>
              <a:cs typeface="Pontano Sans"/>
              <a:sym typeface="Pontano Sans"/>
            </a:endParaRPr>
          </a:p>
        </p:txBody>
      </p:sp>
      <p:sp>
        <p:nvSpPr>
          <p:cNvPr id="189" name="Google Shape;189;p29"/>
          <p:cNvSpPr txBox="1">
            <a:spLocks noGrp="1"/>
          </p:cNvSpPr>
          <p:nvPr>
            <p:ph type="body" idx="4294967295"/>
          </p:nvPr>
        </p:nvSpPr>
        <p:spPr>
          <a:xfrm>
            <a:off x="4825250" y="3669750"/>
            <a:ext cx="3999900" cy="73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s" sz="1612" b="1">
                <a:solidFill>
                  <a:schemeClr val="accent3"/>
                </a:solidFill>
              </a:rPr>
              <a:t>Recuperación de suelos salinos con aporte de materia orgánica</a:t>
            </a:r>
            <a:endParaRPr sz="1896" b="1">
              <a:solidFill>
                <a:schemeClr val="accent3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5"/>
              <a:buNone/>
            </a:pPr>
            <a:endParaRPr sz="1155" b="1">
              <a:solidFill>
                <a:schemeClr val="accent3"/>
              </a:solidFill>
            </a:endParaRPr>
          </a:p>
        </p:txBody>
      </p:sp>
      <p:sp>
        <p:nvSpPr>
          <p:cNvPr id="190" name="Google Shape;190;p29"/>
          <p:cNvSpPr txBox="1">
            <a:spLocks noGrp="1"/>
          </p:cNvSpPr>
          <p:nvPr>
            <p:ph type="body" idx="4294967295"/>
          </p:nvPr>
        </p:nvSpPr>
        <p:spPr>
          <a:xfrm>
            <a:off x="4825250" y="4302300"/>
            <a:ext cx="3999900" cy="4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" sz="1600">
                <a:solidFill>
                  <a:srgbClr val="484F56"/>
                </a:solidFill>
                <a:latin typeface="Pontano Sans"/>
                <a:ea typeface="Pontano Sans"/>
                <a:cs typeface="Pontano Sans"/>
                <a:sym typeface="Pontano Sans"/>
              </a:rPr>
              <a:t>Siembra</a:t>
            </a:r>
            <a:endParaRPr sz="1600">
              <a:solidFill>
                <a:srgbClr val="484F56"/>
              </a:solidFill>
              <a:latin typeface="Pontano Sans"/>
              <a:ea typeface="Pontano Sans"/>
              <a:cs typeface="Pontano Sans"/>
              <a:sym typeface="Pontano Sans"/>
            </a:endParaRPr>
          </a:p>
          <a:p>
            <a:pPr marL="0" lvl="0" indent="0" algn="l" rtl="0">
              <a:lnSpc>
                <a:spcPct val="60000"/>
              </a:lnSpc>
              <a:spcBef>
                <a:spcPts val="600"/>
              </a:spcBef>
              <a:spcAft>
                <a:spcPts val="0"/>
              </a:spcAft>
              <a:buSzPts val="935"/>
              <a:buNone/>
            </a:pPr>
            <a:endParaRPr sz="1755">
              <a:solidFill>
                <a:srgbClr val="484F56"/>
              </a:solidFill>
              <a:latin typeface="Pontano Sans"/>
              <a:ea typeface="Pontano Sans"/>
              <a:cs typeface="Pontano Sans"/>
              <a:sym typeface="Pontano Sans"/>
            </a:endParaRPr>
          </a:p>
          <a:p>
            <a:pPr marL="0" lvl="0" indent="0" algn="l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935"/>
              <a:buNone/>
            </a:pPr>
            <a:endParaRPr sz="1120"/>
          </a:p>
        </p:txBody>
      </p:sp>
      <p:pic>
        <p:nvPicPr>
          <p:cNvPr id="191" name="Google Shape;191;p29"/>
          <p:cNvPicPr preferRelativeResize="0"/>
          <p:nvPr/>
        </p:nvPicPr>
        <p:blipFill rotWithShape="1">
          <a:blip r:embed="rId3">
            <a:alphaModFix/>
          </a:blip>
          <a:srcRect t="8868" b="22384"/>
          <a:stretch/>
        </p:blipFill>
        <p:spPr>
          <a:xfrm>
            <a:off x="716288" y="255950"/>
            <a:ext cx="3205023" cy="1716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9"/>
          <p:cNvPicPr preferRelativeResize="0"/>
          <p:nvPr/>
        </p:nvPicPr>
        <p:blipFill rotWithShape="1">
          <a:blip r:embed="rId4">
            <a:alphaModFix/>
          </a:blip>
          <a:srcRect t="17996" b="27847"/>
          <a:stretch/>
        </p:blipFill>
        <p:spPr>
          <a:xfrm>
            <a:off x="716300" y="2007388"/>
            <a:ext cx="3205000" cy="1681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9"/>
          <p:cNvPicPr preferRelativeResize="0"/>
          <p:nvPr/>
        </p:nvPicPr>
        <p:blipFill rotWithShape="1">
          <a:blip r:embed="rId5">
            <a:alphaModFix/>
          </a:blip>
          <a:srcRect l="5642"/>
          <a:stretch/>
        </p:blipFill>
        <p:spPr>
          <a:xfrm>
            <a:off x="4832400" y="356250"/>
            <a:ext cx="3999898" cy="31792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0"/>
          <p:cNvSpPr txBox="1">
            <a:spLocks noGrp="1"/>
          </p:cNvSpPr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Resultados del proceso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3" name="Google Shape;203;p31"/>
          <p:cNvCxnSpPr/>
          <p:nvPr/>
        </p:nvCxnSpPr>
        <p:spPr>
          <a:xfrm>
            <a:off x="433425" y="3724283"/>
            <a:ext cx="3891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4" name="Google Shape;204;p31"/>
          <p:cNvCxnSpPr/>
          <p:nvPr/>
        </p:nvCxnSpPr>
        <p:spPr>
          <a:xfrm>
            <a:off x="4941300" y="3724283"/>
            <a:ext cx="3891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5" name="Google Shape;205;p31"/>
          <p:cNvSpPr txBox="1">
            <a:spLocks noGrp="1"/>
          </p:cNvSpPr>
          <p:nvPr>
            <p:ph type="body" idx="4294967295"/>
          </p:nvPr>
        </p:nvSpPr>
        <p:spPr>
          <a:xfrm>
            <a:off x="1437000" y="3874050"/>
            <a:ext cx="2198700" cy="5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s" sz="4012" b="1">
                <a:solidFill>
                  <a:schemeClr val="accent3"/>
                </a:solidFill>
              </a:rPr>
              <a:t>ANTES</a:t>
            </a:r>
            <a:endParaRPr sz="4012" b="1">
              <a:solidFill>
                <a:schemeClr val="accent3"/>
              </a:solidFill>
            </a:endParaRPr>
          </a:p>
        </p:txBody>
      </p:sp>
      <p:sp>
        <p:nvSpPr>
          <p:cNvPr id="206" name="Google Shape;206;p31"/>
          <p:cNvSpPr txBox="1">
            <a:spLocks noGrp="1"/>
          </p:cNvSpPr>
          <p:nvPr>
            <p:ph type="body" idx="4294967295"/>
          </p:nvPr>
        </p:nvSpPr>
        <p:spPr>
          <a:xfrm>
            <a:off x="5089350" y="3724275"/>
            <a:ext cx="3482700" cy="73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8"/>
              <a:buFont typeface="Arial"/>
              <a:buNone/>
            </a:pPr>
            <a:r>
              <a:rPr lang="es" sz="3712" b="1">
                <a:solidFill>
                  <a:schemeClr val="accent3"/>
                </a:solidFill>
              </a:rPr>
              <a:t>DESPUÉS</a:t>
            </a:r>
            <a:endParaRPr sz="3255" b="1">
              <a:solidFill>
                <a:schemeClr val="accent3"/>
              </a:solidFill>
            </a:endParaRPr>
          </a:p>
        </p:txBody>
      </p:sp>
      <p:pic>
        <p:nvPicPr>
          <p:cNvPr id="207" name="Google Shape;207;p31"/>
          <p:cNvPicPr preferRelativeResize="0"/>
          <p:nvPr/>
        </p:nvPicPr>
        <p:blipFill rotWithShape="1">
          <a:blip r:embed="rId3">
            <a:alphaModFix/>
          </a:blip>
          <a:srcRect l="7672" t="10494" b="9332"/>
          <a:stretch/>
        </p:blipFill>
        <p:spPr>
          <a:xfrm rot="10800000">
            <a:off x="4784725" y="908425"/>
            <a:ext cx="4091950" cy="266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1045309" y="133040"/>
            <a:ext cx="2667225" cy="4215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3" name="Google Shape;213;p32"/>
          <p:cNvCxnSpPr/>
          <p:nvPr/>
        </p:nvCxnSpPr>
        <p:spPr>
          <a:xfrm>
            <a:off x="934250" y="3929258"/>
            <a:ext cx="3891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14" name="Google Shape;214;p32"/>
          <p:cNvCxnSpPr/>
          <p:nvPr/>
        </p:nvCxnSpPr>
        <p:spPr>
          <a:xfrm>
            <a:off x="4941300" y="3724283"/>
            <a:ext cx="3891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5" name="Google Shape;215;p32"/>
          <p:cNvSpPr txBox="1">
            <a:spLocks noGrp="1"/>
          </p:cNvSpPr>
          <p:nvPr>
            <p:ph type="body" idx="4294967295"/>
          </p:nvPr>
        </p:nvSpPr>
        <p:spPr>
          <a:xfrm>
            <a:off x="1269250" y="4209500"/>
            <a:ext cx="2198700" cy="5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s" sz="3512" b="1">
                <a:solidFill>
                  <a:schemeClr val="accent3"/>
                </a:solidFill>
              </a:rPr>
              <a:t>ANTES</a:t>
            </a:r>
            <a:endParaRPr sz="3512" b="1">
              <a:solidFill>
                <a:schemeClr val="accent3"/>
              </a:solidFill>
            </a:endParaRPr>
          </a:p>
        </p:txBody>
      </p:sp>
      <p:sp>
        <p:nvSpPr>
          <p:cNvPr id="216" name="Google Shape;216;p32"/>
          <p:cNvSpPr txBox="1">
            <a:spLocks noGrp="1"/>
          </p:cNvSpPr>
          <p:nvPr>
            <p:ph type="body" idx="4294967295"/>
          </p:nvPr>
        </p:nvSpPr>
        <p:spPr>
          <a:xfrm>
            <a:off x="4622300" y="4005200"/>
            <a:ext cx="3999900" cy="73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8"/>
              <a:buFont typeface="Arial"/>
              <a:buNone/>
            </a:pPr>
            <a:r>
              <a:rPr lang="es" sz="3512" b="1">
                <a:solidFill>
                  <a:schemeClr val="accent3"/>
                </a:solidFill>
              </a:rPr>
              <a:t>DESPUÉS</a:t>
            </a:r>
            <a:endParaRPr sz="3055" b="1">
              <a:solidFill>
                <a:schemeClr val="accent3"/>
              </a:solidFill>
            </a:endParaRPr>
          </a:p>
        </p:txBody>
      </p:sp>
      <p:pic>
        <p:nvPicPr>
          <p:cNvPr id="217" name="Google Shape;217;p32"/>
          <p:cNvPicPr preferRelativeResize="0"/>
          <p:nvPr/>
        </p:nvPicPr>
        <p:blipFill rotWithShape="1">
          <a:blip r:embed="rId3">
            <a:alphaModFix/>
          </a:blip>
          <a:srcRect r="7715"/>
          <a:stretch/>
        </p:blipFill>
        <p:spPr>
          <a:xfrm>
            <a:off x="4676750" y="979300"/>
            <a:ext cx="3735350" cy="2276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2"/>
          <p:cNvPicPr preferRelativeResize="0"/>
          <p:nvPr/>
        </p:nvPicPr>
        <p:blipFill rotWithShape="1">
          <a:blip r:embed="rId4">
            <a:alphaModFix/>
          </a:blip>
          <a:srcRect t="41850" b="10838"/>
          <a:stretch/>
        </p:blipFill>
        <p:spPr>
          <a:xfrm>
            <a:off x="500925" y="895525"/>
            <a:ext cx="3735348" cy="2356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2354375" y="1199550"/>
            <a:ext cx="4710300" cy="27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MEMORIA AÑO 2022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3" name="Google Shape;223;p33"/>
          <p:cNvCxnSpPr/>
          <p:nvPr/>
        </p:nvCxnSpPr>
        <p:spPr>
          <a:xfrm>
            <a:off x="934250" y="3929258"/>
            <a:ext cx="3891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4" name="Google Shape;224;p33"/>
          <p:cNvCxnSpPr/>
          <p:nvPr/>
        </p:nvCxnSpPr>
        <p:spPr>
          <a:xfrm>
            <a:off x="4941300" y="3724283"/>
            <a:ext cx="3891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5" name="Google Shape;225;p33"/>
          <p:cNvSpPr txBox="1">
            <a:spLocks noGrp="1"/>
          </p:cNvSpPr>
          <p:nvPr>
            <p:ph type="body" idx="4294967295"/>
          </p:nvPr>
        </p:nvSpPr>
        <p:spPr>
          <a:xfrm>
            <a:off x="1269250" y="4209500"/>
            <a:ext cx="2198700" cy="5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s" sz="3512" b="1">
                <a:solidFill>
                  <a:schemeClr val="accent3"/>
                </a:solidFill>
              </a:rPr>
              <a:t>ANTES</a:t>
            </a:r>
            <a:endParaRPr sz="3512" b="1">
              <a:solidFill>
                <a:schemeClr val="accent3"/>
              </a:solidFill>
            </a:endParaRPr>
          </a:p>
        </p:txBody>
      </p:sp>
      <p:sp>
        <p:nvSpPr>
          <p:cNvPr id="226" name="Google Shape;226;p33"/>
          <p:cNvSpPr txBox="1">
            <a:spLocks noGrp="1"/>
          </p:cNvSpPr>
          <p:nvPr>
            <p:ph type="body" idx="4294967295"/>
          </p:nvPr>
        </p:nvSpPr>
        <p:spPr>
          <a:xfrm>
            <a:off x="4622300" y="4005200"/>
            <a:ext cx="3999900" cy="73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8"/>
              <a:buFont typeface="Arial"/>
              <a:buNone/>
            </a:pPr>
            <a:r>
              <a:rPr lang="es" sz="3512" b="1">
                <a:solidFill>
                  <a:schemeClr val="accent3"/>
                </a:solidFill>
              </a:rPr>
              <a:t>DESPUÉS</a:t>
            </a:r>
            <a:endParaRPr sz="3055" b="1">
              <a:solidFill>
                <a:schemeClr val="accent3"/>
              </a:solidFill>
            </a:endParaRPr>
          </a:p>
        </p:txBody>
      </p:sp>
      <p:pic>
        <p:nvPicPr>
          <p:cNvPr id="227" name="Google Shape;227;p33"/>
          <p:cNvPicPr preferRelativeResize="0"/>
          <p:nvPr/>
        </p:nvPicPr>
        <p:blipFill rotWithShape="1">
          <a:blip r:embed="rId3">
            <a:alphaModFix/>
          </a:blip>
          <a:srcRect b="10984"/>
          <a:stretch/>
        </p:blipFill>
        <p:spPr>
          <a:xfrm>
            <a:off x="5488688" y="341550"/>
            <a:ext cx="2267128" cy="3587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3"/>
          <p:cNvPicPr preferRelativeResize="0"/>
          <p:nvPr/>
        </p:nvPicPr>
        <p:blipFill rotWithShape="1">
          <a:blip r:embed="rId4">
            <a:alphaModFix/>
          </a:blip>
          <a:srcRect r="48649"/>
          <a:stretch/>
        </p:blipFill>
        <p:spPr>
          <a:xfrm>
            <a:off x="989537" y="341550"/>
            <a:ext cx="2758131" cy="358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3" name="Google Shape;233;p34"/>
          <p:cNvCxnSpPr/>
          <p:nvPr/>
        </p:nvCxnSpPr>
        <p:spPr>
          <a:xfrm>
            <a:off x="934250" y="3929258"/>
            <a:ext cx="3891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4" name="Google Shape;234;p34"/>
          <p:cNvCxnSpPr/>
          <p:nvPr/>
        </p:nvCxnSpPr>
        <p:spPr>
          <a:xfrm>
            <a:off x="4941300" y="3724283"/>
            <a:ext cx="3891000" cy="0"/>
          </a:xfrm>
          <a:prstGeom prst="straightConnector1">
            <a:avLst/>
          </a:prstGeom>
          <a:noFill/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5" name="Google Shape;235;p34"/>
          <p:cNvSpPr txBox="1">
            <a:spLocks noGrp="1"/>
          </p:cNvSpPr>
          <p:nvPr>
            <p:ph type="body" idx="4294967295"/>
          </p:nvPr>
        </p:nvSpPr>
        <p:spPr>
          <a:xfrm>
            <a:off x="1269250" y="4209500"/>
            <a:ext cx="2198700" cy="5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s" sz="3512" b="1">
                <a:solidFill>
                  <a:schemeClr val="accent3"/>
                </a:solidFill>
              </a:rPr>
              <a:t>ANTES</a:t>
            </a:r>
            <a:endParaRPr sz="3512" b="1">
              <a:solidFill>
                <a:schemeClr val="accent3"/>
              </a:solidFill>
            </a:endParaRPr>
          </a:p>
        </p:txBody>
      </p:sp>
      <p:sp>
        <p:nvSpPr>
          <p:cNvPr id="236" name="Google Shape;236;p34"/>
          <p:cNvSpPr txBox="1">
            <a:spLocks noGrp="1"/>
          </p:cNvSpPr>
          <p:nvPr>
            <p:ph type="body" idx="4294967295"/>
          </p:nvPr>
        </p:nvSpPr>
        <p:spPr>
          <a:xfrm>
            <a:off x="5279350" y="4005200"/>
            <a:ext cx="3342900" cy="73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8"/>
              <a:buFont typeface="Arial"/>
              <a:buNone/>
            </a:pPr>
            <a:r>
              <a:rPr lang="es" sz="3512" b="1">
                <a:solidFill>
                  <a:schemeClr val="accent3"/>
                </a:solidFill>
              </a:rPr>
              <a:t>DESPUÉS</a:t>
            </a:r>
            <a:endParaRPr sz="3055" b="1">
              <a:solidFill>
                <a:schemeClr val="accent3"/>
              </a:solidFill>
            </a:endParaRPr>
          </a:p>
        </p:txBody>
      </p:sp>
      <p:pic>
        <p:nvPicPr>
          <p:cNvPr id="237" name="Google Shape;237;p34"/>
          <p:cNvPicPr preferRelativeResize="0"/>
          <p:nvPr/>
        </p:nvPicPr>
        <p:blipFill rotWithShape="1">
          <a:blip r:embed="rId3">
            <a:alphaModFix/>
          </a:blip>
          <a:srcRect l="27134"/>
          <a:stretch/>
        </p:blipFill>
        <p:spPr>
          <a:xfrm>
            <a:off x="635650" y="208175"/>
            <a:ext cx="3599309" cy="3704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4"/>
          <p:cNvPicPr preferRelativeResize="0"/>
          <p:nvPr/>
        </p:nvPicPr>
        <p:blipFill rotWithShape="1">
          <a:blip r:embed="rId4">
            <a:alphaModFix/>
          </a:blip>
          <a:srcRect t="16874"/>
          <a:stretch/>
        </p:blipFill>
        <p:spPr>
          <a:xfrm>
            <a:off x="5048075" y="208175"/>
            <a:ext cx="3342851" cy="3704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1622" y="692850"/>
            <a:ext cx="3433057" cy="296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5"/>
          <p:cNvPicPr preferRelativeResize="0"/>
          <p:nvPr/>
        </p:nvPicPr>
        <p:blipFill rotWithShape="1">
          <a:blip r:embed="rId4">
            <a:alphaModFix/>
          </a:blip>
          <a:srcRect l="9395"/>
          <a:stretch/>
        </p:blipFill>
        <p:spPr>
          <a:xfrm>
            <a:off x="5159663" y="692850"/>
            <a:ext cx="3582275" cy="2965375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5"/>
          <p:cNvSpPr txBox="1">
            <a:spLocks noGrp="1"/>
          </p:cNvSpPr>
          <p:nvPr>
            <p:ph type="body" idx="4294967295"/>
          </p:nvPr>
        </p:nvSpPr>
        <p:spPr>
          <a:xfrm>
            <a:off x="1548800" y="4209500"/>
            <a:ext cx="2198700" cy="5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s" sz="3512" b="1">
                <a:solidFill>
                  <a:schemeClr val="accent3"/>
                </a:solidFill>
              </a:rPr>
              <a:t>ANTES</a:t>
            </a:r>
            <a:endParaRPr sz="3512" b="1">
              <a:solidFill>
                <a:schemeClr val="accent3"/>
              </a:solidFill>
            </a:endParaRPr>
          </a:p>
        </p:txBody>
      </p:sp>
      <p:sp>
        <p:nvSpPr>
          <p:cNvPr id="246" name="Google Shape;246;p35"/>
          <p:cNvSpPr txBox="1">
            <a:spLocks noGrp="1"/>
          </p:cNvSpPr>
          <p:nvPr>
            <p:ph type="body" idx="4294967295"/>
          </p:nvPr>
        </p:nvSpPr>
        <p:spPr>
          <a:xfrm>
            <a:off x="5279350" y="4005200"/>
            <a:ext cx="3342900" cy="73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88"/>
              <a:buFont typeface="Arial"/>
              <a:buNone/>
            </a:pPr>
            <a:r>
              <a:rPr lang="es" sz="3512" b="1">
                <a:solidFill>
                  <a:schemeClr val="accent3"/>
                </a:solidFill>
              </a:rPr>
              <a:t>DESPUÉS</a:t>
            </a:r>
            <a:endParaRPr sz="3055" b="1">
              <a:solidFill>
                <a:schemeClr val="accent3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6"/>
          <p:cNvSpPr txBox="1">
            <a:spLocks noGrp="1"/>
          </p:cNvSpPr>
          <p:nvPr>
            <p:ph type="title"/>
          </p:nvPr>
        </p:nvSpPr>
        <p:spPr>
          <a:xfrm>
            <a:off x="265500" y="1816950"/>
            <a:ext cx="4045200" cy="15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EQUIPO DE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TRABAJO</a:t>
            </a:r>
            <a:endParaRPr/>
          </a:p>
        </p:txBody>
      </p:sp>
      <p:sp>
        <p:nvSpPr>
          <p:cNvPr id="252" name="Google Shape;252;p36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7218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b="1"/>
              <a:t>Fundadora - Directora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/>
              <a:t>Sandra Moreno Rivera</a:t>
            </a: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/>
              <a:t>Educadora de Párvulos</a:t>
            </a:r>
            <a:endParaRPr sz="15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s" b="1"/>
              <a:t>Directora - Tesorera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/>
              <a:t>Jazmín Vejar López</a:t>
            </a: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/>
              <a:t>Psicopedagoga</a:t>
            </a:r>
            <a:endParaRPr sz="15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s" b="1"/>
              <a:t>Secretario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/>
              <a:t>Cristian Nuñez Castañeda</a:t>
            </a:r>
            <a:endParaRPr sz="1500"/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sz="15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32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7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60819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5000"/>
              <a:t>Formamos parte del primer catálogo de emprendedores verdes</a:t>
            </a:r>
            <a:endParaRPr sz="47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s" sz="2400" i="1"/>
              <a:t>impulsado por mma, corfo, ascc junto a revista norte y energía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38"/>
          <p:cNvPicPr preferRelativeResize="0"/>
          <p:nvPr/>
        </p:nvPicPr>
        <p:blipFill rotWithShape="1">
          <a:blip r:embed="rId3">
            <a:alphaModFix/>
          </a:blip>
          <a:srcRect l="34629" t="21626" r="35921" b="12898"/>
          <a:stretch/>
        </p:blipFill>
        <p:spPr>
          <a:xfrm>
            <a:off x="430375" y="322800"/>
            <a:ext cx="3708526" cy="4635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8"/>
          <p:cNvPicPr preferRelativeResize="0"/>
          <p:nvPr/>
        </p:nvPicPr>
        <p:blipFill rotWithShape="1">
          <a:blip r:embed="rId4">
            <a:alphaModFix/>
          </a:blip>
          <a:srcRect l="36006" t="19142" r="37947" b="19504"/>
          <a:stretch/>
        </p:blipFill>
        <p:spPr>
          <a:xfrm>
            <a:off x="4716625" y="322800"/>
            <a:ext cx="3500433" cy="46356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9"/>
          <p:cNvSpPr txBox="1">
            <a:spLocks noGrp="1"/>
          </p:cNvSpPr>
          <p:nvPr>
            <p:ph type="title"/>
          </p:nvPr>
        </p:nvSpPr>
        <p:spPr>
          <a:xfrm>
            <a:off x="508875" y="266900"/>
            <a:ext cx="5618700" cy="109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BALANCE</a:t>
            </a:r>
            <a:endParaRPr/>
          </a:p>
        </p:txBody>
      </p:sp>
      <p:sp>
        <p:nvSpPr>
          <p:cNvPr id="269" name="Google Shape;269;p39"/>
          <p:cNvSpPr txBox="1">
            <a:spLocks noGrp="1"/>
          </p:cNvSpPr>
          <p:nvPr>
            <p:ph type="title"/>
          </p:nvPr>
        </p:nvSpPr>
        <p:spPr>
          <a:xfrm>
            <a:off x="508875" y="1627300"/>
            <a:ext cx="8121300" cy="279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3200"/>
              <a:t>nuestra fundación fué creada en marzo del 2o21, en plena pandemia, por lo que nuestros balances  del año 2021 se encuentran en 0.</a:t>
            </a:r>
            <a:endParaRPr sz="3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3200"/>
              <a:t>Durante el transcurso del año 2022 no recibimos ninguna donación, todo el que hacer fué voluntario, por lo que nuestros balances se encuentran en 0.</a:t>
            </a:r>
            <a:endParaRPr sz="3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39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400">
                <a:highlight>
                  <a:schemeClr val="accent6"/>
                </a:highlight>
              </a:rPr>
              <a:t>Contacto</a:t>
            </a:r>
            <a:endParaRPr sz="3400">
              <a:highlight>
                <a:schemeClr val="accent6"/>
              </a:highlight>
            </a:endParaRPr>
          </a:p>
        </p:txBody>
      </p:sp>
      <p:sp>
        <p:nvSpPr>
          <p:cNvPr id="275" name="Google Shape;275;p4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3585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b="1" u="sng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www.rayavidiafundacion</a:t>
            </a:r>
            <a:r>
              <a:rPr lang="es" sz="1700" b="1" u="sng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.cl</a:t>
            </a:r>
            <a:endParaRPr sz="1700" b="1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000" b="1"/>
              <a:t>    @rayavidiacl</a:t>
            </a:r>
            <a:endParaRPr sz="2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b="1"/>
              <a:t>       </a:t>
            </a:r>
            <a:r>
              <a:rPr lang="es" sz="2000" b="1"/>
              <a:t>975717924</a:t>
            </a:r>
            <a:endParaRPr sz="2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/>
          </a:p>
        </p:txBody>
      </p:sp>
      <p:pic>
        <p:nvPicPr>
          <p:cNvPr id="276" name="Google Shape;276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447000" y="2736100"/>
            <a:ext cx="480550" cy="48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0"/>
          <p:cNvPicPr preferRelativeResize="0"/>
          <p:nvPr/>
        </p:nvPicPr>
        <p:blipFill rotWithShape="1">
          <a:blip r:embed="rId5">
            <a:alphaModFix/>
          </a:blip>
          <a:srcRect l="15136" r="20091"/>
          <a:stretch/>
        </p:blipFill>
        <p:spPr>
          <a:xfrm>
            <a:off x="447000" y="2076875"/>
            <a:ext cx="480550" cy="494875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40"/>
          <p:cNvSpPr/>
          <p:nvPr/>
        </p:nvSpPr>
        <p:spPr>
          <a:xfrm>
            <a:off x="2890300" y="471875"/>
            <a:ext cx="3596700" cy="2963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9" name="Google Shape;279;p40"/>
          <p:cNvPicPr preferRelativeResize="0"/>
          <p:nvPr/>
        </p:nvPicPr>
        <p:blipFill rotWithShape="1">
          <a:blip r:embed="rId6">
            <a:alphaModFix/>
          </a:blip>
          <a:srcRect l="14960" t="14485" r="22757" b="30100"/>
          <a:stretch/>
        </p:blipFill>
        <p:spPr>
          <a:xfrm>
            <a:off x="2716950" y="236800"/>
            <a:ext cx="6213097" cy="4332207"/>
          </a:xfrm>
          <a:custGeom>
            <a:avLst/>
            <a:gdLst/>
            <a:ahLst/>
            <a:cxnLst/>
            <a:rect l="l" t="t" r="r" b="b"/>
            <a:pathLst>
              <a:path w="18313" h="19923" extrusionOk="0">
                <a:moveTo>
                  <a:pt x="18244" y="0"/>
                </a:moveTo>
                <a:cubicBezTo>
                  <a:pt x="18244" y="0"/>
                  <a:pt x="6512" y="2215"/>
                  <a:pt x="2014" y="7612"/>
                </a:cubicBezTo>
                <a:cubicBezTo>
                  <a:pt x="-2484" y="13005"/>
                  <a:pt x="1955" y="19534"/>
                  <a:pt x="1955" y="19534"/>
                </a:cubicBezTo>
                <a:cubicBezTo>
                  <a:pt x="1955" y="19534"/>
                  <a:pt x="10120" y="21600"/>
                  <a:pt x="14618" y="16208"/>
                </a:cubicBezTo>
                <a:cubicBezTo>
                  <a:pt x="19116" y="10816"/>
                  <a:pt x="18244" y="0"/>
                  <a:pt x="18244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41"/>
          <p:cNvPicPr preferRelativeResize="0"/>
          <p:nvPr/>
        </p:nvPicPr>
        <p:blipFill rotWithShape="1">
          <a:blip r:embed="rId3">
            <a:alphaModFix/>
          </a:blip>
          <a:srcRect l="7895" t="48197" r="17970" b="23302"/>
          <a:stretch/>
        </p:blipFill>
        <p:spPr>
          <a:xfrm>
            <a:off x="536463" y="503175"/>
            <a:ext cx="8071073" cy="4137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4422"/>
              <a:t>Quienes somos</a:t>
            </a:r>
            <a:endParaRPr sz="4422"/>
          </a:p>
        </p:txBody>
      </p:sp>
      <p:sp>
        <p:nvSpPr>
          <p:cNvPr id="73" name="Google Shape;73;p16"/>
          <p:cNvSpPr txBox="1">
            <a:spLocks noGrp="1"/>
          </p:cNvSpPr>
          <p:nvPr>
            <p:ph type="body" idx="1"/>
          </p:nvPr>
        </p:nvSpPr>
        <p:spPr>
          <a:xfrm>
            <a:off x="311700" y="1448200"/>
            <a:ext cx="8520600" cy="24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s" sz="2750">
                <a:solidFill>
                  <a:srgbClr val="3D3D4E"/>
                </a:solidFill>
                <a:highlight>
                  <a:srgbClr val="FFFFFF"/>
                </a:highlight>
                <a:latin typeface="Amatic SC"/>
                <a:ea typeface="Amatic SC"/>
                <a:cs typeface="Amatic SC"/>
                <a:sym typeface="Amatic SC"/>
              </a:rPr>
              <a:t>Somos una organización sin fines de lucro, fundada en marzo del 2021, cuyo objetivo es educar a niñ@s, jóvenes y adultos de sectores vulnerables, siendo el medio ambiente el medio para el aprendizaje y la transformación forjando así los cimientos de su desarrollo humano.</a:t>
            </a:r>
            <a:endParaRPr sz="3400"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4030">
                <a:solidFill>
                  <a:schemeClr val="lt1"/>
                </a:solidFill>
                <a:highlight>
                  <a:schemeClr val="dk1"/>
                </a:highlight>
              </a:rPr>
              <a:t>NUESTRA MISIÓN</a:t>
            </a:r>
            <a:r>
              <a:rPr lang="es" sz="3230">
                <a:solidFill>
                  <a:schemeClr val="lt1"/>
                </a:solidFill>
                <a:highlight>
                  <a:schemeClr val="dk1"/>
                </a:highlight>
              </a:rPr>
              <a:t> </a:t>
            </a:r>
            <a:endParaRPr sz="3780"/>
          </a:p>
        </p:txBody>
      </p:sp>
      <p:sp>
        <p:nvSpPr>
          <p:cNvPr id="79" name="Google Shape;79;p17"/>
          <p:cNvSpPr txBox="1">
            <a:spLocks noGrp="1"/>
          </p:cNvSpPr>
          <p:nvPr>
            <p:ph type="body" idx="1"/>
          </p:nvPr>
        </p:nvSpPr>
        <p:spPr>
          <a:xfrm>
            <a:off x="311700" y="1448200"/>
            <a:ext cx="8520600" cy="24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s" sz="2200">
                <a:solidFill>
                  <a:srgbClr val="3D3D4E"/>
                </a:solidFill>
                <a:highlight>
                  <a:schemeClr val="lt1"/>
                </a:highlight>
                <a:latin typeface="Amatic SC"/>
                <a:ea typeface="Amatic SC"/>
                <a:cs typeface="Amatic SC"/>
                <a:sym typeface="Amatic SC"/>
              </a:rPr>
              <a:t>Transformar el paradigma de la realidad de vida inserto en las familias vulnerables. Ser partícipes del desarrollo de una sociedad inclusiva, capaz de avanzar a un desarrollo económico sustentable que será determinante en sus cambios de paradigmas; transformándose en personas y familias empoderadas, capaces de producir cambios profundos y reales en sus vidas que los llevarán a sopesar la importancia del desarrollo de una economía circular sustentable, que le permita el aprovechamiento de sus propios desechos orgánicos e inorgánicos.</a:t>
            </a:r>
            <a:endParaRPr sz="4400">
              <a:highlight>
                <a:schemeClr val="lt1"/>
              </a:highlight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4477">
                <a:solidFill>
                  <a:schemeClr val="lt1"/>
                </a:solidFill>
                <a:highlight>
                  <a:schemeClr val="dk1"/>
                </a:highlight>
              </a:rPr>
              <a:t>NUESTRA  VISIÓN</a:t>
            </a:r>
            <a:r>
              <a:rPr lang="es" sz="3811">
                <a:solidFill>
                  <a:schemeClr val="lt1"/>
                </a:solidFill>
                <a:highlight>
                  <a:schemeClr val="dk1"/>
                </a:highlight>
              </a:rPr>
              <a:t> </a:t>
            </a:r>
            <a:endParaRPr sz="4422"/>
          </a:p>
        </p:txBody>
      </p:sp>
      <p:sp>
        <p:nvSpPr>
          <p:cNvPr id="85" name="Google Shape;85;p18"/>
          <p:cNvSpPr txBox="1">
            <a:spLocks noGrp="1"/>
          </p:cNvSpPr>
          <p:nvPr>
            <p:ph type="body" idx="1"/>
          </p:nvPr>
        </p:nvSpPr>
        <p:spPr>
          <a:xfrm>
            <a:off x="311700" y="1448200"/>
            <a:ext cx="8520600" cy="24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s" sz="2400">
                <a:solidFill>
                  <a:srgbClr val="3D3D4E"/>
                </a:solidFill>
                <a:highlight>
                  <a:schemeClr val="lt1"/>
                </a:highlight>
                <a:latin typeface="Amatic SC"/>
                <a:ea typeface="Amatic SC"/>
                <a:cs typeface="Amatic SC"/>
                <a:sym typeface="Amatic SC"/>
              </a:rPr>
              <a:t>Educar a niñ@s, jóvenes y adultos de sectores vulnerables, siendo el medio ambiente el medio para el aprendizaje y la transformación forjando así los cimientos de su desarrollo humano.</a:t>
            </a:r>
            <a:endParaRPr sz="5500">
              <a:highlight>
                <a:schemeClr val="lt1"/>
              </a:highlight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0" name="Google Shape;90;p19"/>
          <p:cNvCxnSpPr/>
          <p:nvPr/>
        </p:nvCxnSpPr>
        <p:spPr>
          <a:xfrm>
            <a:off x="-6875" y="2900700"/>
            <a:ext cx="91509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1" name="Google Shape;91;p19"/>
          <p:cNvSpPr txBox="1">
            <a:spLocks noGrp="1"/>
          </p:cNvSpPr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3900"/>
              <a:t>nuestras expectativas</a:t>
            </a:r>
            <a:endParaRPr sz="4000"/>
          </a:p>
        </p:txBody>
      </p:sp>
      <p:sp>
        <p:nvSpPr>
          <p:cNvPr id="92" name="Google Shape;92;p19"/>
          <p:cNvSpPr/>
          <p:nvPr/>
        </p:nvSpPr>
        <p:spPr>
          <a:xfrm>
            <a:off x="244475" y="2147450"/>
            <a:ext cx="1670400" cy="16053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9"/>
          <p:cNvSpPr txBox="1"/>
          <p:nvPr/>
        </p:nvSpPr>
        <p:spPr>
          <a:xfrm>
            <a:off x="421225" y="2596750"/>
            <a:ext cx="13299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A</a:t>
            </a:r>
            <a:r>
              <a:rPr lang="es" sz="13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ctivar los mecanismos de desarroll</a:t>
            </a:r>
            <a:r>
              <a:rPr lang="es" sz="16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o</a:t>
            </a:r>
            <a:endParaRPr sz="16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94" name="Google Shape;94;p19"/>
          <p:cNvSpPr/>
          <p:nvPr/>
        </p:nvSpPr>
        <p:spPr>
          <a:xfrm>
            <a:off x="2253122" y="1423415"/>
            <a:ext cx="2954700" cy="29547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78909C"/>
              </a:highlight>
            </a:endParaRPr>
          </a:p>
        </p:txBody>
      </p:sp>
      <p:sp>
        <p:nvSpPr>
          <p:cNvPr id="95" name="Google Shape;95;p19"/>
          <p:cNvSpPr txBox="1"/>
          <p:nvPr/>
        </p:nvSpPr>
        <p:spPr>
          <a:xfrm>
            <a:off x="2236975" y="2596750"/>
            <a:ext cx="29547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Liberar la mente de frenos y obstáculos</a:t>
            </a:r>
            <a:endParaRPr sz="22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96" name="Google Shape;96;p19"/>
          <p:cNvSpPr/>
          <p:nvPr/>
        </p:nvSpPr>
        <p:spPr>
          <a:xfrm>
            <a:off x="5513775" y="2074252"/>
            <a:ext cx="1898700" cy="17517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9"/>
          <p:cNvSpPr txBox="1"/>
          <p:nvPr/>
        </p:nvSpPr>
        <p:spPr>
          <a:xfrm>
            <a:off x="5709825" y="2596750"/>
            <a:ext cx="1506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I</a:t>
            </a:r>
            <a:r>
              <a:rPr lang="es" sz="13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ncrementar la motivación y creatividad</a:t>
            </a:r>
            <a:endParaRPr sz="13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98" name="Google Shape;98;p19"/>
          <p:cNvSpPr/>
          <p:nvPr/>
        </p:nvSpPr>
        <p:spPr>
          <a:xfrm>
            <a:off x="7718424" y="2276347"/>
            <a:ext cx="1237500" cy="12486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9"/>
          <p:cNvSpPr txBox="1"/>
          <p:nvPr/>
        </p:nvSpPr>
        <p:spPr>
          <a:xfrm>
            <a:off x="7775275" y="2445700"/>
            <a:ext cx="1123800" cy="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P</a:t>
            </a:r>
            <a:r>
              <a:rPr lang="es" sz="12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roducir cambios profundos y reales</a:t>
            </a:r>
            <a:endParaRPr sz="12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>
            <a:spLocks noGrp="1"/>
          </p:cNvSpPr>
          <p:nvPr>
            <p:ph type="title"/>
          </p:nvPr>
        </p:nvSpPr>
        <p:spPr>
          <a:xfrm>
            <a:off x="1049850" y="649800"/>
            <a:ext cx="7044300" cy="384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levantamiento de información de las necesidades de los vecinos EN FUNCIÓN DE PROBLEMÁTICA DE LA BASURA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población MiramaR Central, Antofagasta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FEBRERO 2022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1"/>
          <p:cNvPicPr preferRelativeResize="0"/>
          <p:nvPr/>
        </p:nvPicPr>
        <p:blipFill rotWithShape="1">
          <a:blip r:embed="rId3">
            <a:alphaModFix/>
          </a:blip>
          <a:srcRect r="33016" b="33315"/>
          <a:stretch/>
        </p:blipFill>
        <p:spPr>
          <a:xfrm>
            <a:off x="860575" y="152400"/>
            <a:ext cx="4719826" cy="46989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1"/>
          <p:cNvPicPr preferRelativeResize="0"/>
          <p:nvPr/>
        </p:nvPicPr>
        <p:blipFill rotWithShape="1">
          <a:blip r:embed="rId3">
            <a:alphaModFix/>
          </a:blip>
          <a:srcRect l="66841" b="33853"/>
          <a:stretch/>
        </p:blipFill>
        <p:spPr>
          <a:xfrm>
            <a:off x="6151575" y="152400"/>
            <a:ext cx="2355475" cy="4698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2"/>
          <p:cNvSpPr txBox="1">
            <a:spLocks noGrp="1"/>
          </p:cNvSpPr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proyecto marzo-junio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 2022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588</Words>
  <Application>Microsoft Office PowerPoint</Application>
  <PresentationFormat>Presentación en pantalla (16:9)</PresentationFormat>
  <Paragraphs>90</Paragraphs>
  <Slides>28</Slides>
  <Notes>28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4" baseType="lpstr">
      <vt:lpstr>Source Code Pro</vt:lpstr>
      <vt:lpstr>Comic Sans MS</vt:lpstr>
      <vt:lpstr>Pontano Sans</vt:lpstr>
      <vt:lpstr>Amatic SC</vt:lpstr>
      <vt:lpstr>Arial</vt:lpstr>
      <vt:lpstr>Beach Day</vt:lpstr>
      <vt:lpstr>Presentación de PowerPoint</vt:lpstr>
      <vt:lpstr>MEMORIA AÑO 2022</vt:lpstr>
      <vt:lpstr>Quienes somos</vt:lpstr>
      <vt:lpstr>NUESTRA MISIÓN </vt:lpstr>
      <vt:lpstr>NUESTRA  VISIÓN </vt:lpstr>
      <vt:lpstr>nuestras expectativas</vt:lpstr>
      <vt:lpstr>levantamiento de información de las necesidades de los vecinos EN FUNCIÓN DE PROBLEMÁTICA DE LA BASURA población MiramaR Central, Antofagasta FEBRERO 2022</vt:lpstr>
      <vt:lpstr>Presentación de PowerPoint</vt:lpstr>
      <vt:lpstr>proyecto marzo-junio  2022</vt:lpstr>
      <vt:lpstr>Manejo de residuos orgánicos domiciliarios</vt:lpstr>
      <vt:lpstr>Presentación de PowerPoint</vt:lpstr>
      <vt:lpstr>Presentación de PowerPoint</vt:lpstr>
      <vt:lpstr>proyecto julio-diciemre  2022</vt:lpstr>
      <vt:lpstr>recuperación de suelos salinos con integración de materia orgánica</vt:lpstr>
      <vt:lpstr>Presentación de PowerPoint</vt:lpstr>
      <vt:lpstr>Presentación de PowerPoint</vt:lpstr>
      <vt:lpstr>Resultados del proceso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EQUIPO DE TRABAJO</vt:lpstr>
      <vt:lpstr>Formamos parte del primer catálogo de emprendedores verdes impulsado por mma, corfo, ascc junto a revista norte y energía</vt:lpstr>
      <vt:lpstr>Presentación de PowerPoint</vt:lpstr>
      <vt:lpstr>BALANCE</vt:lpstr>
      <vt:lpstr>Contacto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sandra</dc:creator>
  <cp:lastModifiedBy>sandra moreno rivera</cp:lastModifiedBy>
  <cp:revision>1</cp:revision>
  <dcterms:modified xsi:type="dcterms:W3CDTF">2023-03-14T16:29:45Z</dcterms:modified>
</cp:coreProperties>
</file>